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handoutMasterIdLst>
    <p:handoutMasterId r:id="rId32"/>
  </p:handoutMasterIdLst>
  <p:sldIdLst>
    <p:sldId id="889" r:id="rId2"/>
    <p:sldId id="256" r:id="rId3"/>
    <p:sldId id="949" r:id="rId4"/>
    <p:sldId id="961" r:id="rId5"/>
    <p:sldId id="281" r:id="rId6"/>
    <p:sldId id="282" r:id="rId7"/>
    <p:sldId id="1115" r:id="rId8"/>
    <p:sldId id="967" r:id="rId9"/>
    <p:sldId id="968" r:id="rId10"/>
    <p:sldId id="774" r:id="rId11"/>
    <p:sldId id="874" r:id="rId12"/>
    <p:sldId id="778" r:id="rId13"/>
    <p:sldId id="775" r:id="rId14"/>
    <p:sldId id="776" r:id="rId15"/>
    <p:sldId id="970" r:id="rId16"/>
    <p:sldId id="954" r:id="rId17"/>
    <p:sldId id="779" r:id="rId18"/>
    <p:sldId id="878" r:id="rId19"/>
    <p:sldId id="971" r:id="rId20"/>
    <p:sldId id="1059" r:id="rId21"/>
    <p:sldId id="974" r:id="rId22"/>
    <p:sldId id="975" r:id="rId23"/>
    <p:sldId id="1045" r:id="rId24"/>
    <p:sldId id="1128" r:id="rId25"/>
    <p:sldId id="976" r:id="rId26"/>
    <p:sldId id="1116" r:id="rId27"/>
    <p:sldId id="1117" r:id="rId28"/>
    <p:sldId id="1114" r:id="rId29"/>
    <p:sldId id="1129" r:id="rId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C9956"/>
    <a:srgbClr val="479273"/>
    <a:srgbClr val="88887D"/>
    <a:srgbClr val="36CC54"/>
    <a:srgbClr val="B5CC64"/>
    <a:srgbClr val="CA4408"/>
    <a:srgbClr val="E5EC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4"/>
    <p:restoredTop sz="94663"/>
  </p:normalViewPr>
  <p:slideViewPr>
    <p:cSldViewPr>
      <p:cViewPr varScale="1">
        <p:scale>
          <a:sx n="112" d="100"/>
          <a:sy n="112" d="100"/>
        </p:scale>
        <p:origin x="172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03D13DC-E610-2543-A96F-E6E236534477}" type="datetimeFigureOut">
              <a:rPr lang="en-US"/>
              <a:pPr>
                <a:defRPr/>
              </a:pPr>
              <a:t>3/22/22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A61CABB-DEFD-6042-909D-0AA2FC981796}" type="slidenum">
              <a:rPr lang="en-US"/>
              <a:pPr>
                <a:defRPr/>
              </a:pPr>
              <a:t>‹#›</a:t>
            </a:fld>
            <a:endParaRPr lang="en-US"/>
          </a:p>
        </p:txBody>
      </p:sp>
    </p:spTree>
    <p:extLst>
      <p:ext uri="{BB962C8B-B14F-4D97-AF65-F5344CB8AC3E}">
        <p14:creationId xmlns:p14="http://schemas.microsoft.com/office/powerpoint/2010/main" val="14954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626F26F4-9F9A-AE4D-8A81-929F4894B262}" type="slidenum">
              <a:rPr lang="en-US"/>
              <a:pPr>
                <a:defRPr/>
              </a:pPr>
              <a:t>‹#›</a:t>
            </a:fld>
            <a:endParaRPr lang="en-US"/>
          </a:p>
        </p:txBody>
      </p:sp>
    </p:spTree>
    <p:extLst>
      <p:ext uri="{BB962C8B-B14F-4D97-AF65-F5344CB8AC3E}">
        <p14:creationId xmlns:p14="http://schemas.microsoft.com/office/powerpoint/2010/main" val="238375986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30697C-09C1-B449-89AE-1ABBAC4F36B6}" type="slidenum">
              <a:rPr lang="en-US" sz="1200"/>
              <a:pPr/>
              <a:t>1</a:t>
            </a:fld>
            <a:endParaRPr lang="en-US" sz="1200"/>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AC3973-6CB1-2341-9E54-7E4DB95883BD}" type="slidenum">
              <a:rPr lang="en-US" sz="1200"/>
              <a:pPr/>
              <a:t>11</a:t>
            </a:fld>
            <a:endParaRPr lang="en-US" sz="1200"/>
          </a:p>
        </p:txBody>
      </p:sp>
      <p:sp>
        <p:nvSpPr>
          <p:cNvPr id="10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a:noFill/>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F721C2-EBB5-9D48-97AA-2701533BAAD8}" type="slidenum">
              <a:rPr lang="en-US" sz="1200"/>
              <a:pPr/>
              <a:t>13</a:t>
            </a:fld>
            <a:endParaRPr lang="en-US" sz="1200"/>
          </a:p>
        </p:txBody>
      </p:sp>
      <p:sp>
        <p:nvSpPr>
          <p:cNvPr id="122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t>PP05T011.jpg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917B1D-EF49-8D42-A4BF-DD7B3652914B}" type="slidenum">
              <a:rPr lang="en-US" sz="1200"/>
              <a:pPr/>
              <a:t>14</a:t>
            </a:fld>
            <a:endParaRPr lang="en-US" sz="1200"/>
          </a:p>
        </p:txBody>
      </p:sp>
      <p:sp>
        <p:nvSpPr>
          <p:cNvPr id="1433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72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t>PP05T012.jpg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30697C-09C1-B449-89AE-1ABBAC4F36B6}" type="slidenum">
              <a:rPr lang="en-US" sz="1200"/>
              <a:pPr/>
              <a:t>16</a:t>
            </a:fld>
            <a:endParaRPr lang="en-US" sz="1200"/>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8405E6-649C-E045-831E-3230E588A7EC}" type="slidenum">
              <a:rPr lang="en-US" sz="1200"/>
              <a:pPr/>
              <a:t>20</a:t>
            </a:fld>
            <a:endParaRPr lang="en-US" sz="1200"/>
          </a:p>
        </p:txBody>
      </p:sp>
      <p:sp>
        <p:nvSpPr>
          <p:cNvPr id="1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0467" name="Rectangle 3"/>
          <p:cNvSpPr>
            <a:spLocks noGrp="1" noChangeArrowheads="1"/>
          </p:cNvSpPr>
          <p:nvPr>
            <p:ph type="body" idx="1"/>
          </p:nvPr>
        </p:nvSpPr>
        <p:spPr>
          <a:noFill/>
        </p:spPr>
        <p:txBody>
          <a:bodyPr/>
          <a:lstStyle/>
          <a:p>
            <a:pPr eaLnBrk="1" hangingPunct="1"/>
            <a:endParaRPr lang="en-GB"/>
          </a:p>
        </p:txBody>
      </p:sp>
    </p:spTree>
    <p:extLst>
      <p:ext uri="{BB962C8B-B14F-4D97-AF65-F5344CB8AC3E}">
        <p14:creationId xmlns:p14="http://schemas.microsoft.com/office/powerpoint/2010/main" val="1979925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A7740F-C710-724D-91DE-4BA5346EA50A}" type="slidenum">
              <a:rPr lang="en-US" sz="1200"/>
              <a:pPr/>
              <a:t>23</a:t>
            </a:fld>
            <a:endParaRPr lang="en-US" sz="1200"/>
          </a:p>
        </p:txBody>
      </p:sp>
      <p:sp>
        <p:nvSpPr>
          <p:cNvPr id="409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p>
        </p:txBody>
      </p:sp>
    </p:spTree>
    <p:extLst>
      <p:ext uri="{BB962C8B-B14F-4D97-AF65-F5344CB8AC3E}">
        <p14:creationId xmlns:p14="http://schemas.microsoft.com/office/powerpoint/2010/main" val="1164001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A7740F-C710-724D-91DE-4BA5346EA50A}" type="slidenum">
              <a:rPr lang="en-US" sz="1200"/>
              <a:pPr/>
              <a:t>24</a:t>
            </a:fld>
            <a:endParaRPr lang="en-US" sz="1200"/>
          </a:p>
        </p:txBody>
      </p:sp>
      <p:sp>
        <p:nvSpPr>
          <p:cNvPr id="409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p>
        </p:txBody>
      </p:sp>
    </p:spTree>
    <p:extLst>
      <p:ext uri="{BB962C8B-B14F-4D97-AF65-F5344CB8AC3E}">
        <p14:creationId xmlns:p14="http://schemas.microsoft.com/office/powerpoint/2010/main" val="279781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pPr>
              <a:defRPr/>
            </a:pPr>
            <a:fld id="{626F26F4-9F9A-AE4D-8A81-929F4894B262}" type="slidenum">
              <a:rPr lang="en-US" smtClean="0"/>
              <a:pPr>
                <a:defRPr/>
              </a:pPr>
              <a:t>25</a:t>
            </a:fld>
            <a:endParaRPr lang="en-US"/>
          </a:p>
        </p:txBody>
      </p:sp>
    </p:spTree>
    <p:extLst>
      <p:ext uri="{BB962C8B-B14F-4D97-AF65-F5344CB8AC3E}">
        <p14:creationId xmlns:p14="http://schemas.microsoft.com/office/powerpoint/2010/main" val="558713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D7BBC3-5B2A-8D43-9747-3850A0DD6377}" type="slidenum">
              <a:rPr lang="en-US" sz="1200"/>
              <a:pPr/>
              <a:t>26</a:t>
            </a:fld>
            <a:endParaRPr lang="en-US" sz="1200"/>
          </a:p>
        </p:txBody>
      </p:sp>
      <p:sp>
        <p:nvSpPr>
          <p:cNvPr id="4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435" name="Rectangle 3"/>
          <p:cNvSpPr>
            <a:spLocks noGrp="1" noChangeArrowheads="1"/>
          </p:cNvSpPr>
          <p:nvPr>
            <p:ph type="body" idx="1"/>
          </p:nvPr>
        </p:nvSpPr>
        <p:spPr>
          <a:noFill/>
        </p:spPr>
        <p:txBody>
          <a:bodyPr/>
          <a:lstStyle/>
          <a:p>
            <a:pPr eaLnBrk="1" hangingPunct="1"/>
            <a:endParaRPr lang="en-GB"/>
          </a:p>
        </p:txBody>
      </p:sp>
    </p:spTree>
    <p:extLst>
      <p:ext uri="{BB962C8B-B14F-4D97-AF65-F5344CB8AC3E}">
        <p14:creationId xmlns:p14="http://schemas.microsoft.com/office/powerpoint/2010/main" val="1658632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pPr>
              <a:defRPr/>
            </a:pPr>
            <a:fld id="{626F26F4-9F9A-AE4D-8A81-929F4894B262}" type="slidenum">
              <a:rPr lang="en-US" smtClean="0"/>
              <a:pPr>
                <a:defRPr/>
              </a:pPr>
              <a:t>27</a:t>
            </a:fld>
            <a:endParaRPr lang="en-US"/>
          </a:p>
        </p:txBody>
      </p:sp>
    </p:spTree>
    <p:extLst>
      <p:ext uri="{BB962C8B-B14F-4D97-AF65-F5344CB8AC3E}">
        <p14:creationId xmlns:p14="http://schemas.microsoft.com/office/powerpoint/2010/main" val="302435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30697C-09C1-B449-89AE-1ABBAC4F36B6}" type="slidenum">
              <a:rPr lang="en-US" sz="1200"/>
              <a:pPr/>
              <a:t>2</a:t>
            </a:fld>
            <a:endParaRPr lang="en-US" sz="1200"/>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D7BBC3-5B2A-8D43-9747-3850A0DD6377}" type="slidenum">
              <a:rPr lang="en-US" sz="1200"/>
              <a:pPr/>
              <a:t>28</a:t>
            </a:fld>
            <a:endParaRPr lang="en-US" sz="1200"/>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a:noFill/>
        </p:spPr>
        <p:txBody>
          <a:bodyPr/>
          <a:lstStyle/>
          <a:p>
            <a:pPr eaLnBrk="1" hangingPunct="1"/>
            <a:endParaRPr lang="en-GB"/>
          </a:p>
        </p:txBody>
      </p:sp>
    </p:spTree>
    <p:extLst>
      <p:ext uri="{BB962C8B-B14F-4D97-AF65-F5344CB8AC3E}">
        <p14:creationId xmlns:p14="http://schemas.microsoft.com/office/powerpoint/2010/main" val="202984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D7BBC3-5B2A-8D43-9747-3850A0DD6377}" type="slidenum">
              <a:rPr lang="en-US" sz="1200"/>
              <a:pPr/>
              <a:t>29</a:t>
            </a:fld>
            <a:endParaRPr lang="en-US" sz="1200"/>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a:noFill/>
        </p:spPr>
        <p:txBody>
          <a:bodyPr/>
          <a:lstStyle/>
          <a:p>
            <a:pPr eaLnBrk="1" hangingPunct="1"/>
            <a:endParaRPr lang="en-GB"/>
          </a:p>
        </p:txBody>
      </p:sp>
    </p:spTree>
    <p:extLst>
      <p:ext uri="{BB962C8B-B14F-4D97-AF65-F5344CB8AC3E}">
        <p14:creationId xmlns:p14="http://schemas.microsoft.com/office/powerpoint/2010/main" val="189871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30697C-09C1-B449-89AE-1ABBAC4F36B6}" type="slidenum">
              <a:rPr lang="en-US" sz="1200"/>
              <a:pPr/>
              <a:t>3</a:t>
            </a:fld>
            <a:endParaRPr lang="en-US" sz="1200"/>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30697C-09C1-B449-89AE-1ABBAC4F36B6}" type="slidenum">
              <a:rPr lang="en-US" sz="1200"/>
              <a:pPr/>
              <a:t>4</a:t>
            </a:fld>
            <a:endParaRPr lang="en-US" sz="1200"/>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a:noFill/>
        </p:spPr>
        <p:txBody>
          <a:bodyPr/>
          <a:lstStyle/>
          <a:p>
            <a:pPr eaLnBrk="1" hangingPunct="1"/>
            <a:endParaRPr lang="en-GB"/>
          </a:p>
        </p:txBody>
      </p:sp>
    </p:spTree>
    <p:extLst>
      <p:ext uri="{BB962C8B-B14F-4D97-AF65-F5344CB8AC3E}">
        <p14:creationId xmlns:p14="http://schemas.microsoft.com/office/powerpoint/2010/main" val="2579173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383BC3A6-B126-AD40-B6D8-A7FC36456F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7BC17F-9E40-A54F-9B0F-5F4C8C0ACC36}" type="slidenum">
              <a:rPr lang="en-US" altLang="en-PT" sz="1200"/>
              <a:pPr/>
              <a:t>5</a:t>
            </a:fld>
            <a:endParaRPr lang="en-US" altLang="en-PT" sz="1200"/>
          </a:p>
        </p:txBody>
      </p:sp>
      <p:sp>
        <p:nvSpPr>
          <p:cNvPr id="57346" name="Rectangle 2">
            <a:extLst>
              <a:ext uri="{FF2B5EF4-FFF2-40B4-BE49-F238E27FC236}">
                <a16:creationId xmlns:a16="http://schemas.microsoft.com/office/drawing/2014/main" id="{956A3C14-4F5A-0C41-8482-7DA5227C0095}"/>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555" name="Rectangle 3">
            <a:extLst>
              <a:ext uri="{FF2B5EF4-FFF2-40B4-BE49-F238E27FC236}">
                <a16:creationId xmlns:a16="http://schemas.microsoft.com/office/drawing/2014/main" id="{F1B658ED-9423-ED44-91FD-5275851D42C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ltLang="en-P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64643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7EC4D3C8-753D-A142-B6AD-4AFCF2E3D1A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8A62F8A-EB63-2147-BE02-7AC68CA40889}" type="slidenum">
              <a:rPr lang="en-US" altLang="en-PT" sz="1200"/>
              <a:pPr/>
              <a:t>6</a:t>
            </a:fld>
            <a:endParaRPr lang="en-US" altLang="en-PT" sz="1200"/>
          </a:p>
        </p:txBody>
      </p:sp>
      <p:sp>
        <p:nvSpPr>
          <p:cNvPr id="59394" name="Rectangle 2">
            <a:extLst>
              <a:ext uri="{FF2B5EF4-FFF2-40B4-BE49-F238E27FC236}">
                <a16:creationId xmlns:a16="http://schemas.microsoft.com/office/drawing/2014/main" id="{15A0457A-1DF4-1944-BB67-D5974D06D50A}"/>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603" name="Rectangle 3">
            <a:extLst>
              <a:ext uri="{FF2B5EF4-FFF2-40B4-BE49-F238E27FC236}">
                <a16:creationId xmlns:a16="http://schemas.microsoft.com/office/drawing/2014/main" id="{1440CB20-14C0-9744-AE1C-7B4BFE63644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ltLang="en-P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22178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7</a:t>
            </a:fld>
            <a:endParaRPr lang="en-US"/>
          </a:p>
        </p:txBody>
      </p:sp>
    </p:spTree>
    <p:extLst>
      <p:ext uri="{BB962C8B-B14F-4D97-AF65-F5344CB8AC3E}">
        <p14:creationId xmlns:p14="http://schemas.microsoft.com/office/powerpoint/2010/main" val="3529250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8</a:t>
            </a:fld>
            <a:endParaRPr lang="en-US"/>
          </a:p>
        </p:txBody>
      </p:sp>
    </p:spTree>
    <p:extLst>
      <p:ext uri="{BB962C8B-B14F-4D97-AF65-F5344CB8AC3E}">
        <p14:creationId xmlns:p14="http://schemas.microsoft.com/office/powerpoint/2010/main" val="3262374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9</a:t>
            </a:fld>
            <a:endParaRPr lang="en-US"/>
          </a:p>
        </p:txBody>
      </p:sp>
    </p:spTree>
    <p:extLst>
      <p:ext uri="{BB962C8B-B14F-4D97-AF65-F5344CB8AC3E}">
        <p14:creationId xmlns:p14="http://schemas.microsoft.com/office/powerpoint/2010/main" val="410756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PT"/>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PT"/>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F9AC0E6-9419-4649-A948-E8184095B02D}" type="datetime1">
              <a:rPr lang="pt-PT"/>
              <a:pPr>
                <a:defRPr/>
              </a:pPr>
              <a:t>22/03/22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Nutri - Aula 1; Cristina Cruz - FCUL</a:t>
            </a:r>
          </a:p>
        </p:txBody>
      </p:sp>
      <p:sp>
        <p:nvSpPr>
          <p:cNvPr id="6" name="Rectangle 6"/>
          <p:cNvSpPr>
            <a:spLocks noGrp="1" noChangeArrowheads="1"/>
          </p:cNvSpPr>
          <p:nvPr>
            <p:ph type="sldNum" sz="quarter" idx="12"/>
          </p:nvPr>
        </p:nvSpPr>
        <p:spPr>
          <a:ln/>
        </p:spPr>
        <p:txBody>
          <a:bodyPr/>
          <a:lstStyle>
            <a:lvl1pPr>
              <a:defRPr/>
            </a:lvl1pPr>
          </a:lstStyle>
          <a:p>
            <a:pPr>
              <a:defRPr/>
            </a:pPr>
            <a:fld id="{73318CFE-22FB-9042-B87D-C46A2F82A1DF}" type="slidenum">
              <a:rPr lang="en-US"/>
              <a:pPr>
                <a:defRPr/>
              </a:pPr>
              <a:t>‹#›</a:t>
            </a:fld>
            <a:endParaRPr lang="en-US"/>
          </a:p>
        </p:txBody>
      </p:sp>
    </p:spTree>
    <p:extLst>
      <p:ext uri="{BB962C8B-B14F-4D97-AF65-F5344CB8AC3E}">
        <p14:creationId xmlns:p14="http://schemas.microsoft.com/office/powerpoint/2010/main" val="477020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C5CDFDA-54CD-944B-8131-E87BBE808447}" type="datetime1">
              <a:rPr lang="pt-PT"/>
              <a:pPr>
                <a:defRPr/>
              </a:pPr>
              <a:t>22/03/22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Nutri - Aula 1; Cristina Cruz - FCUL</a:t>
            </a:r>
          </a:p>
        </p:txBody>
      </p:sp>
      <p:sp>
        <p:nvSpPr>
          <p:cNvPr id="6" name="Rectangle 6"/>
          <p:cNvSpPr>
            <a:spLocks noGrp="1" noChangeArrowheads="1"/>
          </p:cNvSpPr>
          <p:nvPr>
            <p:ph type="sldNum" sz="quarter" idx="12"/>
          </p:nvPr>
        </p:nvSpPr>
        <p:spPr>
          <a:ln/>
        </p:spPr>
        <p:txBody>
          <a:bodyPr/>
          <a:lstStyle>
            <a:lvl1pPr>
              <a:defRPr/>
            </a:lvl1pPr>
          </a:lstStyle>
          <a:p>
            <a:pPr>
              <a:defRPr/>
            </a:pPr>
            <a:fld id="{0B9BBFFE-4806-DF43-9247-903AB8C61958}" type="slidenum">
              <a:rPr lang="en-US"/>
              <a:pPr>
                <a:defRPr/>
              </a:pPr>
              <a:t>‹#›</a:t>
            </a:fld>
            <a:endParaRPr lang="en-US"/>
          </a:p>
        </p:txBody>
      </p:sp>
    </p:spTree>
    <p:extLst>
      <p:ext uri="{BB962C8B-B14F-4D97-AF65-F5344CB8AC3E}">
        <p14:creationId xmlns:p14="http://schemas.microsoft.com/office/powerpoint/2010/main" val="2137704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A810C31-BB4C-B94D-854B-CB1ECA5061F1}" type="datetime1">
              <a:rPr lang="pt-PT"/>
              <a:pPr>
                <a:defRPr/>
              </a:pPr>
              <a:t>22/03/22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Nutri - Aula 1; Cristina Cruz - FCUL</a:t>
            </a:r>
          </a:p>
        </p:txBody>
      </p:sp>
      <p:sp>
        <p:nvSpPr>
          <p:cNvPr id="6" name="Rectangle 6"/>
          <p:cNvSpPr>
            <a:spLocks noGrp="1" noChangeArrowheads="1"/>
          </p:cNvSpPr>
          <p:nvPr>
            <p:ph type="sldNum" sz="quarter" idx="12"/>
          </p:nvPr>
        </p:nvSpPr>
        <p:spPr>
          <a:ln/>
        </p:spPr>
        <p:txBody>
          <a:bodyPr/>
          <a:lstStyle>
            <a:lvl1pPr>
              <a:defRPr/>
            </a:lvl1pPr>
          </a:lstStyle>
          <a:p>
            <a:pPr>
              <a:defRPr/>
            </a:pPr>
            <a:fld id="{113287C3-DEBA-8542-B41A-D93748D34FF6}" type="slidenum">
              <a:rPr lang="en-US"/>
              <a:pPr>
                <a:defRPr/>
              </a:pPr>
              <a:t>‹#›</a:t>
            </a:fld>
            <a:endParaRPr lang="en-US"/>
          </a:p>
        </p:txBody>
      </p:sp>
    </p:spTree>
    <p:extLst>
      <p:ext uri="{BB962C8B-B14F-4D97-AF65-F5344CB8AC3E}">
        <p14:creationId xmlns:p14="http://schemas.microsoft.com/office/powerpoint/2010/main" val="3219367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p:txBody>
          <a:bodyPr/>
          <a:lstStyle>
            <a:lvl1pPr>
              <a:defRPr/>
            </a:lvl1pPr>
          </a:lstStyle>
          <a:p>
            <a:pPr>
              <a:defRPr/>
            </a:pPr>
            <a:fld id="{D17BE7CF-E84C-8E4F-9368-0B8093C9C56F}" type="slidenum">
              <a:rPr lang="en-US"/>
              <a:pPr>
                <a:defRPr/>
              </a:pPr>
              <a:t>‹#›</a:t>
            </a:fld>
            <a:endParaRPr lang="en-US"/>
          </a:p>
        </p:txBody>
      </p:sp>
    </p:spTree>
    <p:extLst>
      <p:ext uri="{BB962C8B-B14F-4D97-AF65-F5344CB8AC3E}">
        <p14:creationId xmlns:p14="http://schemas.microsoft.com/office/powerpoint/2010/main" val="3952966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CC86BFC-F29D-0147-8688-758C155D0BB9}" type="datetime1">
              <a:rPr lang="pt-PT"/>
              <a:pPr>
                <a:defRPr/>
              </a:pPr>
              <a:t>22/03/22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Nutri - Aula 1; Cristina Cruz - FCUL</a:t>
            </a:r>
          </a:p>
        </p:txBody>
      </p:sp>
      <p:sp>
        <p:nvSpPr>
          <p:cNvPr id="6" name="Rectangle 6"/>
          <p:cNvSpPr>
            <a:spLocks noGrp="1" noChangeArrowheads="1"/>
          </p:cNvSpPr>
          <p:nvPr>
            <p:ph type="sldNum" sz="quarter" idx="12"/>
          </p:nvPr>
        </p:nvSpPr>
        <p:spPr>
          <a:ln/>
        </p:spPr>
        <p:txBody>
          <a:bodyPr/>
          <a:lstStyle>
            <a:lvl1pPr>
              <a:defRPr/>
            </a:lvl1pPr>
          </a:lstStyle>
          <a:p>
            <a:pPr>
              <a:defRPr/>
            </a:pPr>
            <a:fld id="{87D3AAE8-6483-6D41-A91D-DAE9BB580619}" type="slidenum">
              <a:rPr lang="en-US"/>
              <a:pPr>
                <a:defRPr/>
              </a:pPr>
              <a:t>‹#›</a:t>
            </a:fld>
            <a:endParaRPr lang="en-US"/>
          </a:p>
        </p:txBody>
      </p:sp>
    </p:spTree>
    <p:extLst>
      <p:ext uri="{BB962C8B-B14F-4D97-AF65-F5344CB8AC3E}">
        <p14:creationId xmlns:p14="http://schemas.microsoft.com/office/powerpoint/2010/main" val="3492200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2A03078-8DD4-464A-AA49-72C7EAC2C000}" type="datetime1">
              <a:rPr lang="pt-PT"/>
              <a:pPr>
                <a:defRPr/>
              </a:pPr>
              <a:t>22/03/22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Nutri - Aula 1; Cristina Cruz - FCUL</a:t>
            </a:r>
          </a:p>
        </p:txBody>
      </p:sp>
      <p:sp>
        <p:nvSpPr>
          <p:cNvPr id="6" name="Rectangle 6"/>
          <p:cNvSpPr>
            <a:spLocks noGrp="1" noChangeArrowheads="1"/>
          </p:cNvSpPr>
          <p:nvPr>
            <p:ph type="sldNum" sz="quarter" idx="12"/>
          </p:nvPr>
        </p:nvSpPr>
        <p:spPr>
          <a:ln/>
        </p:spPr>
        <p:txBody>
          <a:bodyPr/>
          <a:lstStyle>
            <a:lvl1pPr>
              <a:defRPr/>
            </a:lvl1pPr>
          </a:lstStyle>
          <a:p>
            <a:pPr>
              <a:defRPr/>
            </a:pPr>
            <a:fld id="{6F2ED275-CDEA-9748-95FE-C4DCDF9E857A}" type="slidenum">
              <a:rPr lang="en-US"/>
              <a:pPr>
                <a:defRPr/>
              </a:pPr>
              <a:t>‹#›</a:t>
            </a:fld>
            <a:endParaRPr lang="en-US"/>
          </a:p>
        </p:txBody>
      </p:sp>
    </p:spTree>
    <p:extLst>
      <p:ext uri="{BB962C8B-B14F-4D97-AF65-F5344CB8AC3E}">
        <p14:creationId xmlns:p14="http://schemas.microsoft.com/office/powerpoint/2010/main" val="3974914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4CF71D9-F44E-AE4F-91E9-456E52B1EAD5}" type="datetime1">
              <a:rPr lang="pt-PT"/>
              <a:pPr>
                <a:defRPr/>
              </a:pPr>
              <a:t>22/03/22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Nutri - Aula 1; Cristina Cruz - FCUL</a:t>
            </a:r>
          </a:p>
        </p:txBody>
      </p:sp>
      <p:sp>
        <p:nvSpPr>
          <p:cNvPr id="7" name="Rectangle 6"/>
          <p:cNvSpPr>
            <a:spLocks noGrp="1" noChangeArrowheads="1"/>
          </p:cNvSpPr>
          <p:nvPr>
            <p:ph type="sldNum" sz="quarter" idx="12"/>
          </p:nvPr>
        </p:nvSpPr>
        <p:spPr>
          <a:ln/>
        </p:spPr>
        <p:txBody>
          <a:bodyPr/>
          <a:lstStyle>
            <a:lvl1pPr>
              <a:defRPr/>
            </a:lvl1pPr>
          </a:lstStyle>
          <a:p>
            <a:pPr>
              <a:defRPr/>
            </a:pPr>
            <a:fld id="{1CCAFCA2-40A3-4741-9169-A847B43100A9}" type="slidenum">
              <a:rPr lang="en-US"/>
              <a:pPr>
                <a:defRPr/>
              </a:pPr>
              <a:t>‹#›</a:t>
            </a:fld>
            <a:endParaRPr lang="en-US"/>
          </a:p>
        </p:txBody>
      </p:sp>
    </p:spTree>
    <p:extLst>
      <p:ext uri="{BB962C8B-B14F-4D97-AF65-F5344CB8AC3E}">
        <p14:creationId xmlns:p14="http://schemas.microsoft.com/office/powerpoint/2010/main" val="55560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49261C9-35C2-CA4E-9888-C80420DE030D}" type="datetime1">
              <a:rPr lang="pt-PT"/>
              <a:pPr>
                <a:defRPr/>
              </a:pPr>
              <a:t>22/03/22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Nutri - Aula 1; Cristina Cruz - FCUL</a:t>
            </a:r>
          </a:p>
        </p:txBody>
      </p:sp>
      <p:sp>
        <p:nvSpPr>
          <p:cNvPr id="9" name="Rectangle 6"/>
          <p:cNvSpPr>
            <a:spLocks noGrp="1" noChangeArrowheads="1"/>
          </p:cNvSpPr>
          <p:nvPr>
            <p:ph type="sldNum" sz="quarter" idx="12"/>
          </p:nvPr>
        </p:nvSpPr>
        <p:spPr>
          <a:ln/>
        </p:spPr>
        <p:txBody>
          <a:bodyPr/>
          <a:lstStyle>
            <a:lvl1pPr>
              <a:defRPr/>
            </a:lvl1pPr>
          </a:lstStyle>
          <a:p>
            <a:pPr>
              <a:defRPr/>
            </a:pPr>
            <a:fld id="{E73567C0-032F-294C-BBB7-4D2B7C53CABD}" type="slidenum">
              <a:rPr lang="en-US"/>
              <a:pPr>
                <a:defRPr/>
              </a:pPr>
              <a:t>‹#›</a:t>
            </a:fld>
            <a:endParaRPr lang="en-US"/>
          </a:p>
        </p:txBody>
      </p:sp>
    </p:spTree>
    <p:extLst>
      <p:ext uri="{BB962C8B-B14F-4D97-AF65-F5344CB8AC3E}">
        <p14:creationId xmlns:p14="http://schemas.microsoft.com/office/powerpoint/2010/main" val="60910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5F1DB5E-CACB-DC42-8D11-9026A232D71D}" type="datetime1">
              <a:rPr lang="pt-PT"/>
              <a:pPr>
                <a:defRPr/>
              </a:pPr>
              <a:t>22/03/22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Nutri - Aula 1; Cristina Cruz - FCUL</a:t>
            </a:r>
          </a:p>
        </p:txBody>
      </p:sp>
      <p:sp>
        <p:nvSpPr>
          <p:cNvPr id="5" name="Rectangle 6"/>
          <p:cNvSpPr>
            <a:spLocks noGrp="1" noChangeArrowheads="1"/>
          </p:cNvSpPr>
          <p:nvPr>
            <p:ph type="sldNum" sz="quarter" idx="12"/>
          </p:nvPr>
        </p:nvSpPr>
        <p:spPr>
          <a:ln/>
        </p:spPr>
        <p:txBody>
          <a:bodyPr/>
          <a:lstStyle>
            <a:lvl1pPr>
              <a:defRPr/>
            </a:lvl1pPr>
          </a:lstStyle>
          <a:p>
            <a:pPr>
              <a:defRPr/>
            </a:pPr>
            <a:fld id="{4F0D33CC-5BFC-B34C-8E06-131E99325BEC}" type="slidenum">
              <a:rPr lang="en-US"/>
              <a:pPr>
                <a:defRPr/>
              </a:pPr>
              <a:t>‹#›</a:t>
            </a:fld>
            <a:endParaRPr lang="en-US"/>
          </a:p>
        </p:txBody>
      </p:sp>
    </p:spTree>
    <p:extLst>
      <p:ext uri="{BB962C8B-B14F-4D97-AF65-F5344CB8AC3E}">
        <p14:creationId xmlns:p14="http://schemas.microsoft.com/office/powerpoint/2010/main" val="2728396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48A09F5-6D40-C145-90F7-A89FA743BA27}" type="datetime1">
              <a:rPr lang="pt-PT"/>
              <a:pPr>
                <a:defRPr/>
              </a:pPr>
              <a:t>22/03/22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Nutri - Aula 1; Cristina Cruz - FCUL</a:t>
            </a:r>
          </a:p>
        </p:txBody>
      </p:sp>
      <p:sp>
        <p:nvSpPr>
          <p:cNvPr id="4" name="Rectangle 6"/>
          <p:cNvSpPr>
            <a:spLocks noGrp="1" noChangeArrowheads="1"/>
          </p:cNvSpPr>
          <p:nvPr>
            <p:ph type="sldNum" sz="quarter" idx="12"/>
          </p:nvPr>
        </p:nvSpPr>
        <p:spPr>
          <a:ln/>
        </p:spPr>
        <p:txBody>
          <a:bodyPr/>
          <a:lstStyle>
            <a:lvl1pPr>
              <a:defRPr/>
            </a:lvl1pPr>
          </a:lstStyle>
          <a:p>
            <a:pPr>
              <a:defRPr/>
            </a:pPr>
            <a:fld id="{4480EB2C-5731-2248-A22E-23039B6C54DD}" type="slidenum">
              <a:rPr lang="en-US"/>
              <a:pPr>
                <a:defRPr/>
              </a:pPr>
              <a:t>‹#›</a:t>
            </a:fld>
            <a:endParaRPr lang="en-US"/>
          </a:p>
        </p:txBody>
      </p:sp>
    </p:spTree>
    <p:extLst>
      <p:ext uri="{BB962C8B-B14F-4D97-AF65-F5344CB8AC3E}">
        <p14:creationId xmlns:p14="http://schemas.microsoft.com/office/powerpoint/2010/main" val="3130110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F14991D-AB5B-1F4B-995D-6BD39F8FBB6D}" type="datetime1">
              <a:rPr lang="pt-PT"/>
              <a:pPr>
                <a:defRPr/>
              </a:pPr>
              <a:t>22/03/22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Nutri - Aula 1; Cristina Cruz - FCUL</a:t>
            </a:r>
          </a:p>
        </p:txBody>
      </p:sp>
      <p:sp>
        <p:nvSpPr>
          <p:cNvPr id="7" name="Rectangle 6"/>
          <p:cNvSpPr>
            <a:spLocks noGrp="1" noChangeArrowheads="1"/>
          </p:cNvSpPr>
          <p:nvPr>
            <p:ph type="sldNum" sz="quarter" idx="12"/>
          </p:nvPr>
        </p:nvSpPr>
        <p:spPr>
          <a:ln/>
        </p:spPr>
        <p:txBody>
          <a:bodyPr/>
          <a:lstStyle>
            <a:lvl1pPr>
              <a:defRPr/>
            </a:lvl1pPr>
          </a:lstStyle>
          <a:p>
            <a:pPr>
              <a:defRPr/>
            </a:pPr>
            <a:fld id="{FCCD87D9-5448-7C4C-A122-AFE25A8C1F18}" type="slidenum">
              <a:rPr lang="en-US"/>
              <a:pPr>
                <a:defRPr/>
              </a:pPr>
              <a:t>‹#›</a:t>
            </a:fld>
            <a:endParaRPr lang="en-US"/>
          </a:p>
        </p:txBody>
      </p:sp>
    </p:spTree>
    <p:extLst>
      <p:ext uri="{BB962C8B-B14F-4D97-AF65-F5344CB8AC3E}">
        <p14:creationId xmlns:p14="http://schemas.microsoft.com/office/powerpoint/2010/main" val="3843919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27D3BFB-B662-EC4F-8D47-B39F55E0A8F2}" type="datetime1">
              <a:rPr lang="pt-PT"/>
              <a:pPr>
                <a:defRPr/>
              </a:pPr>
              <a:t>22/03/22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Nutri - Aula 1; Cristina Cruz - FCUL</a:t>
            </a:r>
          </a:p>
        </p:txBody>
      </p:sp>
      <p:sp>
        <p:nvSpPr>
          <p:cNvPr id="7" name="Rectangle 6"/>
          <p:cNvSpPr>
            <a:spLocks noGrp="1" noChangeArrowheads="1"/>
          </p:cNvSpPr>
          <p:nvPr>
            <p:ph type="sldNum" sz="quarter" idx="12"/>
          </p:nvPr>
        </p:nvSpPr>
        <p:spPr>
          <a:ln/>
        </p:spPr>
        <p:txBody>
          <a:bodyPr/>
          <a:lstStyle>
            <a:lvl1pPr>
              <a:defRPr/>
            </a:lvl1pPr>
          </a:lstStyle>
          <a:p>
            <a:pPr>
              <a:defRPr/>
            </a:pPr>
            <a:fld id="{EF0A95A4-A8D5-C34E-82B6-5203E69DAD49}" type="slidenum">
              <a:rPr lang="en-US"/>
              <a:pPr>
                <a:defRPr/>
              </a:pPr>
              <a:t>‹#›</a:t>
            </a:fld>
            <a:endParaRPr lang="en-US"/>
          </a:p>
        </p:txBody>
      </p:sp>
    </p:spTree>
    <p:extLst>
      <p:ext uri="{BB962C8B-B14F-4D97-AF65-F5344CB8AC3E}">
        <p14:creationId xmlns:p14="http://schemas.microsoft.com/office/powerpoint/2010/main" val="981935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fld id="{46B06D3E-81CE-624B-9A6D-36D75087A953}" type="datetime1">
              <a:rPr lang="pt-PT"/>
              <a:pPr>
                <a:defRPr/>
              </a:pPr>
              <a:t>22/03/22</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Nutri - Aula 1; Cristina Cruz - FCUL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2965AA4D-A2F7-CF45-8D45-E7E8E6DD15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2lua.vn/agritec/hydroponics-calculator.html?hl=en"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jpg"/><Relationship Id="rId3" Type="http://schemas.openxmlformats.org/officeDocument/2006/relationships/image" Target="../media/image29.jpg"/><Relationship Id="rId7" Type="http://schemas.openxmlformats.org/officeDocument/2006/relationships/image" Target="../media/image32.jpg"/><Relationship Id="rId12"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5" Type="http://schemas.openxmlformats.org/officeDocument/2006/relationships/image" Target="../media/image40.jpg"/><Relationship Id="rId10" Type="http://schemas.openxmlformats.org/officeDocument/2006/relationships/image" Target="../media/image35.jpg"/><Relationship Id="rId4" Type="http://schemas.openxmlformats.org/officeDocument/2006/relationships/image" Target="../media/image1.png"/><Relationship Id="rId9" Type="http://schemas.openxmlformats.org/officeDocument/2006/relationships/image" Target="../media/image34.jpg"/><Relationship Id="rId1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jpeg"/><Relationship Id="rId3" Type="http://schemas.openxmlformats.org/officeDocument/2006/relationships/image" Target="../media/image6.jpeg"/><Relationship Id="rId7" Type="http://schemas.openxmlformats.org/officeDocument/2006/relationships/image" Target="../media/image9.jpeg"/><Relationship Id="rId12"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8.jpeg"/><Relationship Id="rId11" Type="http://schemas.openxmlformats.org/officeDocument/2006/relationships/image" Target="../media/image12.jpeg"/><Relationship Id="rId5" Type="http://schemas.microsoft.com/office/2007/relationships/hdphoto" Target="../media/hdphoto1.wdp"/><Relationship Id="rId10" Type="http://schemas.openxmlformats.org/officeDocument/2006/relationships/image" Target="../media/image11.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4FC700-2736-A147-B25F-4CFA8C8D4E26}" type="slidenum">
              <a:rPr lang="en-US" sz="1400"/>
              <a:pPr/>
              <a:t>1</a:t>
            </a:fld>
            <a:endParaRPr lang="en-US" sz="1400"/>
          </a:p>
        </p:txBody>
      </p:sp>
      <p:sp>
        <p:nvSpPr>
          <p:cNvPr id="15364" name="Rectangle 2"/>
          <p:cNvSpPr>
            <a:spLocks noGrp="1" noChangeArrowheads="1"/>
          </p:cNvSpPr>
          <p:nvPr>
            <p:ph type="ctrTitle"/>
          </p:nvPr>
        </p:nvSpPr>
        <p:spPr>
          <a:xfrm>
            <a:off x="0" y="16210"/>
            <a:ext cx="9144000" cy="1612590"/>
          </a:xfrm>
          <a:solidFill>
            <a:srgbClr val="E5ECEC"/>
          </a:solidFill>
          <a:ln>
            <a:solidFill>
              <a:srgbClr val="36CC54"/>
            </a:solid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t>           </a:t>
            </a:r>
            <a:b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b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t>				</a:t>
            </a:r>
            <a:r>
              <a:rPr lang="en-US" sz="3200" b="1" dirty="0" err="1">
                <a:ln w="11430"/>
                <a:solidFill>
                  <a:srgbClr val="00B050"/>
                </a:solidFill>
                <a:effectLst>
                  <a:outerShdw blurRad="50800" dist="39000" dir="5460000" algn="tl">
                    <a:srgbClr val="000000">
                      <a:alpha val="38000"/>
                    </a:srgbClr>
                  </a:outerShdw>
                </a:effectLst>
                <a:latin typeface="Arial" charset="0"/>
                <a:ea typeface="ＭＳ Ｐゴシック" charset="0"/>
                <a:cs typeface="ＭＳ Ｐゴシック" charset="0"/>
              </a:rPr>
              <a:t>Fisiologia</a:t>
            </a:r>
            <a:r>
              <a:rPr lang="en-US" sz="3200" b="1" dirty="0">
                <a:ln w="11430"/>
                <a:solidFill>
                  <a:srgbClr val="00B050"/>
                </a:solidFill>
                <a:effectLst>
                  <a:outerShdw blurRad="50800" dist="39000" dir="5460000" algn="tl">
                    <a:srgbClr val="000000">
                      <a:alpha val="38000"/>
                    </a:srgbClr>
                  </a:outerShdw>
                </a:effectLst>
                <a:latin typeface="Arial" charset="0"/>
                <a:ea typeface="ＭＳ Ｐゴシック" charset="0"/>
                <a:cs typeface="ＭＳ Ｐゴシック" charset="0"/>
              </a:rPr>
              <a:t> Vegetal</a:t>
            </a:r>
            <a:br>
              <a:rPr lang="en-US" sz="3200" b="1" dirty="0">
                <a:ln w="11430"/>
                <a:solidFill>
                  <a:srgbClr val="00B050"/>
                </a:solidFill>
                <a:effectLst>
                  <a:outerShdw blurRad="50800" dist="39000" dir="5460000" algn="tl">
                    <a:srgbClr val="000000">
                      <a:alpha val="38000"/>
                    </a:srgbClr>
                  </a:outerShdw>
                </a:effectLst>
                <a:latin typeface="Arial" charset="0"/>
                <a:ea typeface="ＭＳ Ｐゴシック" charset="0"/>
                <a:cs typeface="ＭＳ Ｐゴシック" charset="0"/>
              </a:rPr>
            </a:br>
            <a:r>
              <a:rPr lang="en-US" sz="3200" b="1" dirty="0">
                <a:ln w="11430"/>
                <a:solidFill>
                  <a:srgbClr val="00B050"/>
                </a:solidFill>
                <a:effectLst>
                  <a:outerShdw blurRad="50800" dist="39000" dir="5460000" algn="tl">
                    <a:srgbClr val="000000">
                      <a:alpha val="38000"/>
                    </a:srgbClr>
                  </a:outerShdw>
                </a:effectLst>
                <a:latin typeface="Arial" charset="0"/>
                <a:ea typeface="ＭＳ Ｐゴシック" charset="0"/>
                <a:cs typeface="ＭＳ Ｐゴシック" charset="0"/>
              </a:rPr>
              <a:t>			</a:t>
            </a:r>
            <a:r>
              <a:rPr lang="en-US" sz="3200" b="1" dirty="0" err="1">
                <a:ln w="11430"/>
                <a:solidFill>
                  <a:srgbClr val="00B050"/>
                </a:solidFill>
                <a:effectLst>
                  <a:outerShdw blurRad="50800" dist="39000" dir="5460000" algn="tl">
                    <a:srgbClr val="000000">
                      <a:alpha val="38000"/>
                    </a:srgbClr>
                  </a:outerShdw>
                </a:effectLst>
                <a:latin typeface="Arial" charset="0"/>
                <a:ea typeface="ＭＳ Ｐゴシック" charset="0"/>
                <a:cs typeface="ＭＳ Ｐゴシック" charset="0"/>
              </a:rPr>
              <a:t>Nutriç</a:t>
            </a:r>
            <a:r>
              <a:rPr lang="en-US" altLang="ja-JP" sz="3200" b="1" dirty="0" err="1">
                <a:ln w="11430"/>
                <a:solidFill>
                  <a:srgbClr val="00B050"/>
                </a:solidFill>
                <a:effectLst>
                  <a:outerShdw blurRad="50800" dist="39000" dir="5460000" algn="tl">
                    <a:srgbClr val="000000">
                      <a:alpha val="38000"/>
                    </a:srgbClr>
                  </a:outerShdw>
                </a:effectLst>
                <a:latin typeface="Arial" charset="0"/>
                <a:ea typeface="ＭＳ Ｐゴシック" charset="0"/>
                <a:cs typeface="ＭＳ Ｐゴシック" charset="0"/>
              </a:rPr>
              <a:t>ão</a:t>
            </a:r>
            <a:r>
              <a:rPr lang="en-US" altLang="ja-JP" sz="3200" b="1" dirty="0">
                <a:ln w="11430"/>
                <a:solidFill>
                  <a:srgbClr val="00B050"/>
                </a:solidFill>
                <a:effectLst>
                  <a:outerShdw blurRad="50800" dist="39000" dir="5460000" algn="tl">
                    <a:srgbClr val="000000">
                      <a:alpha val="38000"/>
                    </a:srgbClr>
                  </a:outerShdw>
                </a:effectLst>
                <a:latin typeface="Arial" charset="0"/>
                <a:ea typeface="ＭＳ Ｐゴシック" charset="0"/>
                <a:cs typeface="ＭＳ Ｐゴシック" charset="0"/>
              </a:rPr>
              <a:t> vegetal</a:t>
            </a:r>
            <a:endParaRPr lang="en-US" sz="3200" b="1" dirty="0">
              <a:ln w="11430"/>
              <a:solidFill>
                <a:srgbClr val="00B050"/>
              </a:solidFill>
              <a:effectLst>
                <a:outerShdw blurRad="50800" dist="39000" dir="5460000" algn="tl">
                  <a:srgbClr val="000000">
                    <a:alpha val="38000"/>
                  </a:srgbClr>
                </a:outerShdw>
              </a:effectLst>
              <a:latin typeface="Arial" charset="0"/>
              <a:ea typeface="ＭＳ Ｐゴシック" charset="0"/>
              <a:cs typeface="ＭＳ Ｐゴシック" charset="0"/>
            </a:endParaRPr>
          </a:p>
        </p:txBody>
      </p:sp>
      <p:sp>
        <p:nvSpPr>
          <p:cNvPr id="22533" name="Rectangle 8"/>
          <p:cNvSpPr>
            <a:spLocks noChangeArrowheads="1"/>
          </p:cNvSpPr>
          <p:nvPr/>
        </p:nvSpPr>
        <p:spPr bwMode="auto">
          <a:xfrm>
            <a:off x="6761163" y="4124325"/>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GB"/>
          </a:p>
        </p:txBody>
      </p:sp>
      <p:sp>
        <p:nvSpPr>
          <p:cNvPr id="22534" name="TextBox 1"/>
          <p:cNvSpPr txBox="1">
            <a:spLocks noChangeArrowheads="1"/>
          </p:cNvSpPr>
          <p:nvPr/>
        </p:nvSpPr>
        <p:spPr bwMode="auto">
          <a:xfrm>
            <a:off x="3348038" y="6165850"/>
            <a:ext cx="291817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i="1" dirty="0"/>
              <a:t>Teresa Dias – </a:t>
            </a:r>
            <a:r>
              <a:rPr lang="en-GB" sz="1600" i="1" dirty="0" err="1"/>
              <a:t>mtdias@fc.ul.pt</a:t>
            </a:r>
            <a:endParaRPr lang="en-GB" sz="1600" i="1" dirty="0"/>
          </a:p>
        </p:txBody>
      </p:sp>
      <p:sp>
        <p:nvSpPr>
          <p:cNvPr id="2" name="TextBox 1">
            <a:extLst>
              <a:ext uri="{FF2B5EF4-FFF2-40B4-BE49-F238E27FC236}">
                <a16:creationId xmlns:a16="http://schemas.microsoft.com/office/drawing/2014/main" id="{FB5582C2-E0DC-CA48-B78D-120098CCA12F}"/>
              </a:ext>
            </a:extLst>
          </p:cNvPr>
          <p:cNvSpPr txBox="1"/>
          <p:nvPr/>
        </p:nvSpPr>
        <p:spPr>
          <a:xfrm>
            <a:off x="1804135" y="3394385"/>
            <a:ext cx="5698996" cy="830997"/>
          </a:xfrm>
          <a:prstGeom prst="rect">
            <a:avLst/>
          </a:prstGeom>
          <a:noFill/>
        </p:spPr>
        <p:txBody>
          <a:bodyPr wrap="none" rtlCol="0">
            <a:spAutoFit/>
          </a:bodyPr>
          <a:lstStyle/>
          <a:p>
            <a:pPr algn="ctr"/>
            <a:r>
              <a:rPr lang="en-PT" dirty="0"/>
              <a:t>Primeira aula teórica de nutrição vegetal</a:t>
            </a:r>
          </a:p>
          <a:p>
            <a:pPr algn="ctr"/>
            <a:r>
              <a:rPr lang="en-PT" dirty="0"/>
              <a:t>2020-2021</a:t>
            </a:r>
          </a:p>
        </p:txBody>
      </p:sp>
      <p:pic>
        <p:nvPicPr>
          <p:cNvPr id="12" name="Picture 9" descr="WK LOGO Nutriplanta-09.png">
            <a:extLst>
              <a:ext uri="{FF2B5EF4-FFF2-40B4-BE49-F238E27FC236}">
                <a16:creationId xmlns:a16="http://schemas.microsoft.com/office/drawing/2014/main" id="{28F1C7F9-816C-334A-A3F5-524C15B6AA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340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3"/>
          <p:cNvSpPr>
            <a:spLocks noGrp="1" noChangeArrowheads="1"/>
          </p:cNvSpPr>
          <p:nvPr>
            <p:ph type="body" idx="4294967295"/>
          </p:nvPr>
        </p:nvSpPr>
        <p:spPr>
          <a:xfrm>
            <a:off x="539750" y="1340768"/>
            <a:ext cx="8229600" cy="4525962"/>
          </a:xfrm>
        </p:spPr>
        <p:txBody>
          <a:bodyPr/>
          <a:lstStyle/>
          <a:p>
            <a:pPr marL="609600" indent="-609600">
              <a:lnSpc>
                <a:spcPct val="80000"/>
              </a:lnSpc>
              <a:buFontTx/>
              <a:buNone/>
              <a:defRPr/>
            </a:pPr>
            <a:r>
              <a:rPr lang="en-US" sz="2400" b="1" i="1" dirty="0">
                <a:solidFill>
                  <a:schemeClr val="hlink"/>
                </a:solidFill>
                <a:latin typeface="Arial" charset="0"/>
                <a:ea typeface="ＭＳ Ｐゴシック" charset="0"/>
                <a:cs typeface="ＭＳ Ｐゴシック" charset="0"/>
              </a:rPr>
              <a:t>What defines an </a:t>
            </a:r>
            <a:r>
              <a:rPr lang="ja-JP" altLang="en-US" sz="2400" b="1" i="1" dirty="0">
                <a:solidFill>
                  <a:schemeClr val="hlink"/>
                </a:solidFill>
                <a:latin typeface="Arial" charset="0"/>
                <a:ea typeface="ＭＳ Ｐゴシック" charset="0"/>
                <a:cs typeface="ＭＳ Ｐゴシック" charset="0"/>
              </a:rPr>
              <a:t>“</a:t>
            </a:r>
            <a:r>
              <a:rPr lang="en-US" altLang="ja-JP" sz="2400" b="1" i="1" dirty="0">
                <a:solidFill>
                  <a:schemeClr val="hlink"/>
                </a:solidFill>
                <a:latin typeface="Arial" charset="0"/>
                <a:ea typeface="ＭＳ Ｐゴシック" charset="0"/>
                <a:cs typeface="ＭＳ Ｐゴシック" charset="0"/>
              </a:rPr>
              <a:t>essential</a:t>
            </a:r>
            <a:r>
              <a:rPr lang="ja-JP" altLang="en-US" sz="2400" b="1" i="1" dirty="0">
                <a:solidFill>
                  <a:schemeClr val="hlink"/>
                </a:solidFill>
                <a:latin typeface="Arial" charset="0"/>
                <a:ea typeface="ＭＳ Ｐゴシック" charset="0"/>
                <a:cs typeface="ＭＳ Ｐゴシック" charset="0"/>
              </a:rPr>
              <a:t>”</a:t>
            </a:r>
            <a:r>
              <a:rPr lang="en-US" altLang="ja-JP" sz="2400" b="1" i="1" dirty="0">
                <a:solidFill>
                  <a:schemeClr val="hlink"/>
                </a:solidFill>
                <a:latin typeface="Arial" charset="0"/>
                <a:ea typeface="ＭＳ Ｐゴシック" charset="0"/>
                <a:cs typeface="ＭＳ Ｐゴシック" charset="0"/>
              </a:rPr>
              <a:t> element?</a:t>
            </a:r>
            <a:endParaRPr lang="en-US" altLang="ja-JP" sz="2400" i="1" dirty="0">
              <a:solidFill>
                <a:schemeClr val="hlink"/>
              </a:solidFill>
              <a:latin typeface="Arial" charset="0"/>
              <a:ea typeface="ＭＳ Ｐゴシック" charset="0"/>
              <a:cs typeface="ＭＳ Ｐゴシック" charset="0"/>
            </a:endParaRPr>
          </a:p>
          <a:p>
            <a:pPr marL="990600" lvl="1" indent="-533400">
              <a:lnSpc>
                <a:spcPct val="80000"/>
              </a:lnSpc>
              <a:buFontTx/>
              <a:buAutoNum type="arabicPeriod"/>
              <a:defRPr/>
            </a:pPr>
            <a:r>
              <a:rPr lang="en-US" sz="2400" dirty="0">
                <a:latin typeface="Arial" charset="0"/>
                <a:ea typeface="ＭＳ Ｐゴシック" charset="0"/>
              </a:rPr>
              <a:t>In its absence the plant </a:t>
            </a:r>
            <a:r>
              <a:rPr lang="en-US" sz="2400" b="1" dirty="0">
                <a:solidFill>
                  <a:schemeClr val="accent2"/>
                </a:solidFill>
                <a:latin typeface="Arial" charset="0"/>
                <a:ea typeface="ＭＳ Ｐゴシック" charset="0"/>
              </a:rPr>
              <a:t>cannot complete a normal life cycle</a:t>
            </a:r>
          </a:p>
          <a:p>
            <a:pPr marL="990600" lvl="1" indent="-533400">
              <a:lnSpc>
                <a:spcPct val="80000"/>
              </a:lnSpc>
              <a:buFontTx/>
              <a:buAutoNum type="arabicPeriod"/>
              <a:defRPr/>
            </a:pPr>
            <a:r>
              <a:rPr lang="en-US" sz="2400" b="1" dirty="0">
                <a:solidFill>
                  <a:schemeClr val="accent2"/>
                </a:solidFill>
                <a:latin typeface="Arial" charset="0"/>
                <a:ea typeface="ＭＳ Ｐゴシック" charset="0"/>
              </a:rPr>
              <a:t>Has a clear physiological role; </a:t>
            </a:r>
            <a:r>
              <a:rPr lang="en-US" sz="2400" dirty="0">
                <a:latin typeface="Arial" charset="0"/>
                <a:ea typeface="ＭＳ Ｐゴシック" charset="0"/>
              </a:rPr>
              <a:t>the element is </a:t>
            </a:r>
            <a:r>
              <a:rPr lang="en-US" sz="2400" b="1" dirty="0">
                <a:solidFill>
                  <a:schemeClr val="accent2"/>
                </a:solidFill>
                <a:latin typeface="Arial" charset="0"/>
                <a:ea typeface="ＭＳ Ｐゴシック" charset="0"/>
              </a:rPr>
              <a:t>part of an essential molecule</a:t>
            </a:r>
            <a:r>
              <a:rPr lang="en-US" sz="2400" dirty="0">
                <a:latin typeface="Arial" charset="0"/>
                <a:ea typeface="ＭＳ Ｐゴシック" charset="0"/>
              </a:rPr>
              <a:t> (macromolecule, metabolite) inside the plant</a:t>
            </a:r>
          </a:p>
          <a:p>
            <a:pPr marL="609600" indent="-609600">
              <a:lnSpc>
                <a:spcPct val="80000"/>
              </a:lnSpc>
              <a:defRPr/>
            </a:pPr>
            <a:r>
              <a:rPr lang="en-US" sz="2400" dirty="0">
                <a:latin typeface="Arial" charset="0"/>
                <a:ea typeface="ＭＳ Ｐゴシック" charset="0"/>
                <a:cs typeface="ＭＳ Ｐゴシック" charset="0"/>
              </a:rPr>
              <a:t>Most elements fall into both categories above (e.g., structural vs. enzyme cofactor)</a:t>
            </a:r>
          </a:p>
          <a:p>
            <a:pPr marL="609600" indent="-609600">
              <a:lnSpc>
                <a:spcPct val="80000"/>
              </a:lnSpc>
              <a:defRPr/>
            </a:pPr>
            <a:r>
              <a:rPr lang="en-US" sz="2400" dirty="0">
                <a:latin typeface="Arial" charset="0"/>
                <a:ea typeface="ＭＳ Ｐゴシック" charset="0"/>
                <a:cs typeface="ＭＳ Ｐゴシック" charset="0"/>
              </a:rPr>
              <a:t>These 17 elements are classified as</a:t>
            </a:r>
          </a:p>
          <a:p>
            <a:pPr marL="990600" lvl="1" indent="-533400">
              <a:lnSpc>
                <a:spcPct val="80000"/>
              </a:lnSpc>
              <a:defRPr/>
            </a:pPr>
            <a:r>
              <a:rPr lang="en-US" sz="2400" b="1" dirty="0">
                <a:solidFill>
                  <a:schemeClr val="accent2"/>
                </a:solidFill>
                <a:latin typeface="Arial" charset="0"/>
                <a:ea typeface="ＭＳ Ｐゴシック" charset="0"/>
              </a:rPr>
              <a:t>9 macronutrients</a:t>
            </a:r>
            <a:r>
              <a:rPr lang="en-US" sz="2400" dirty="0">
                <a:latin typeface="Arial" charset="0"/>
                <a:ea typeface="ＭＳ Ｐゴシック" charset="0"/>
              </a:rPr>
              <a:t> </a:t>
            </a:r>
          </a:p>
          <a:p>
            <a:pPr marL="457200" lvl="1" indent="0">
              <a:lnSpc>
                <a:spcPct val="80000"/>
              </a:lnSpc>
              <a:buFontTx/>
              <a:buNone/>
              <a:defRPr/>
            </a:pPr>
            <a:r>
              <a:rPr lang="en-US" sz="2400" dirty="0">
                <a:latin typeface="Arial" charset="0"/>
                <a:ea typeface="ＭＳ Ｐゴシック" charset="0"/>
              </a:rPr>
              <a:t>	(present at &gt; 10 </a:t>
            </a:r>
            <a:r>
              <a:rPr lang="en-US" sz="2400" dirty="0" err="1">
                <a:latin typeface="Arial" charset="0"/>
                <a:ea typeface="ＭＳ Ｐゴシック" charset="0"/>
              </a:rPr>
              <a:t>mmol</a:t>
            </a:r>
            <a:r>
              <a:rPr lang="en-US" sz="2400" dirty="0">
                <a:latin typeface="Arial" charset="0"/>
                <a:ea typeface="ＭＳ Ｐゴシック" charset="0"/>
              </a:rPr>
              <a:t> / kg dry wt.)</a:t>
            </a:r>
          </a:p>
          <a:p>
            <a:pPr marL="990600" lvl="1" indent="-533400">
              <a:lnSpc>
                <a:spcPct val="80000"/>
              </a:lnSpc>
              <a:defRPr/>
            </a:pPr>
            <a:r>
              <a:rPr lang="en-US" sz="2400" b="1" dirty="0">
                <a:solidFill>
                  <a:schemeClr val="accent2"/>
                </a:solidFill>
                <a:latin typeface="Arial" charset="0"/>
                <a:ea typeface="ＭＳ Ｐゴシック" charset="0"/>
              </a:rPr>
              <a:t>8 micronutrients</a:t>
            </a:r>
            <a:r>
              <a:rPr lang="en-US" sz="2400" dirty="0">
                <a:latin typeface="Arial" charset="0"/>
                <a:ea typeface="ＭＳ Ｐゴシック" charset="0"/>
              </a:rPr>
              <a:t> </a:t>
            </a:r>
          </a:p>
          <a:p>
            <a:pPr marL="457200" lvl="1" indent="0">
              <a:lnSpc>
                <a:spcPct val="80000"/>
              </a:lnSpc>
              <a:buFontTx/>
              <a:buNone/>
              <a:defRPr/>
            </a:pPr>
            <a:r>
              <a:rPr lang="en-US" sz="2400" dirty="0">
                <a:latin typeface="Arial" charset="0"/>
                <a:ea typeface="ＭＳ Ｐゴシック" charset="0"/>
              </a:rPr>
              <a:t>	(&lt; 10 </a:t>
            </a:r>
            <a:r>
              <a:rPr lang="en-US" sz="2400" dirty="0" err="1">
                <a:latin typeface="Arial" charset="0"/>
                <a:ea typeface="ＭＳ Ｐゴシック" charset="0"/>
              </a:rPr>
              <a:t>mmol</a:t>
            </a:r>
            <a:r>
              <a:rPr lang="en-US" sz="2400" dirty="0">
                <a:latin typeface="Arial" charset="0"/>
                <a:ea typeface="ＭＳ Ｐゴシック" charset="0"/>
              </a:rPr>
              <a:t> / kg dry wt.)</a:t>
            </a:r>
          </a:p>
          <a:p>
            <a:pPr marL="609600" indent="-609600">
              <a:lnSpc>
                <a:spcPct val="80000"/>
              </a:lnSpc>
              <a:buFontTx/>
              <a:buNone/>
              <a:defRPr/>
            </a:pPr>
            <a:endParaRPr lang="en-US" sz="2400" dirty="0">
              <a:latin typeface="Arial" charset="0"/>
              <a:ea typeface="ＭＳ Ｐゴシック" charset="0"/>
              <a:cs typeface="Arial" charset="0"/>
            </a:endParaRPr>
          </a:p>
        </p:txBody>
      </p:sp>
      <p:pic>
        <p:nvPicPr>
          <p:cNvPr id="7" name="Picture 10" descr="WK LOGO Nutriplanta-09.png">
            <a:extLst>
              <a:ext uri="{FF2B5EF4-FFF2-40B4-BE49-F238E27FC236}">
                <a16:creationId xmlns:a16="http://schemas.microsoft.com/office/drawing/2014/main" id="{8EF547C0-1C86-5A40-956C-F6FE4F2B6F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F91214C-8989-DB4A-A3DD-4F0963EBEFE4}"/>
              </a:ext>
            </a:extLst>
          </p:cNvPr>
          <p:cNvSpPr/>
          <p:nvPr/>
        </p:nvSpPr>
        <p:spPr>
          <a:xfrm>
            <a:off x="3666944" y="6248400"/>
            <a:ext cx="1810111" cy="276999"/>
          </a:xfrm>
          <a:prstGeom prst="rect">
            <a:avLst/>
          </a:prstGeom>
        </p:spPr>
        <p:txBody>
          <a:bodyPr wrap="none">
            <a:spAutoFit/>
          </a:bodyPr>
          <a:lstStyle/>
          <a:p>
            <a:r>
              <a:rPr lang="en-GB" sz="1200" dirty="0" err="1">
                <a:latin typeface="Palatino" pitchFamily="2" charset="77"/>
              </a:rPr>
              <a:t>Arnon</a:t>
            </a:r>
            <a:r>
              <a:rPr lang="en-GB" sz="1200" dirty="0">
                <a:latin typeface="Palatino" pitchFamily="2" charset="77"/>
              </a:rPr>
              <a:t> and Stout (1939) </a:t>
            </a:r>
            <a:endParaRPr lang="en-GB" sz="1200" dirty="0"/>
          </a:p>
        </p:txBody>
      </p:sp>
      <p:sp>
        <p:nvSpPr>
          <p:cNvPr id="9" name="Slide Number Placeholder 5">
            <a:extLst>
              <a:ext uri="{FF2B5EF4-FFF2-40B4-BE49-F238E27FC236}">
                <a16:creationId xmlns:a16="http://schemas.microsoft.com/office/drawing/2014/main" id="{C9430D3E-E482-B548-BEA5-3ED2EB381341}"/>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10</a:t>
            </a:fld>
            <a:endParaRPr lang="en-US" altLang="en-PT"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5"/>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F2C237-99AD-3A46-A066-66B24D54C4F3}" type="slidenum">
              <a:rPr lang="en-US" sz="1400"/>
              <a:pPr/>
              <a:t>11</a:t>
            </a:fld>
            <a:endParaRPr lang="en-US" sz="1400"/>
          </a:p>
        </p:txBody>
      </p:sp>
      <p:pic>
        <p:nvPicPr>
          <p:cNvPr id="24579" name="Picture 16" descr="periodic_table"/>
          <p:cNvPicPr>
            <a:picLocks noChangeAspect="1" noChangeArrowheads="1"/>
          </p:cNvPicPr>
          <p:nvPr/>
        </p:nvPicPr>
        <p:blipFill>
          <a:blip r:embed="rId3" cstate="email">
            <a:extLst>
              <a:ext uri="{28A0092B-C50C-407E-A947-70E740481C1C}">
                <a14:useLocalDpi xmlns:a14="http://schemas.microsoft.com/office/drawing/2010/main"/>
              </a:ext>
            </a:extLst>
          </a:blip>
          <a:srcRect b="24803"/>
          <a:stretch>
            <a:fillRect/>
          </a:stretch>
        </p:blipFill>
        <p:spPr bwMode="auto">
          <a:xfrm>
            <a:off x="361528" y="811368"/>
            <a:ext cx="8382000" cy="5217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45" name="AutoShape 17"/>
          <p:cNvSpPr>
            <a:spLocks noChangeArrowheads="1"/>
          </p:cNvSpPr>
          <p:nvPr/>
        </p:nvSpPr>
        <p:spPr bwMode="auto">
          <a:xfrm>
            <a:off x="4609678" y="92590"/>
            <a:ext cx="2895600" cy="888138"/>
          </a:xfrm>
          <a:prstGeom prst="wedgeRoundRectCallout">
            <a:avLst>
              <a:gd name="adj1" fmla="val 31306"/>
              <a:gd name="adj2" fmla="val 42264"/>
              <a:gd name="adj3" fmla="val 16667"/>
            </a:avLst>
          </a:prstGeom>
          <a:solidFill>
            <a:srgbClr val="D2E42A"/>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defRPr/>
            </a:pPr>
            <a:endParaRPr lang="en-GB"/>
          </a:p>
        </p:txBody>
      </p:sp>
      <p:sp>
        <p:nvSpPr>
          <p:cNvPr id="24581" name="Text Box 15"/>
          <p:cNvSpPr txBox="1">
            <a:spLocks noChangeArrowheads="1"/>
          </p:cNvSpPr>
          <p:nvPr/>
        </p:nvSpPr>
        <p:spPr bwMode="auto">
          <a:xfrm>
            <a:off x="4743028" y="109106"/>
            <a:ext cx="2743200" cy="825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A </a:t>
            </a:r>
            <a:r>
              <a:rPr lang="en-US" sz="1600" dirty="0" err="1"/>
              <a:t>maior</a:t>
            </a:r>
            <a:r>
              <a:rPr lang="en-US" sz="1600" dirty="0"/>
              <a:t> </a:t>
            </a:r>
            <a:r>
              <a:rPr lang="en-US" sz="1600" dirty="0" err="1"/>
              <a:t>parte</a:t>
            </a:r>
            <a:r>
              <a:rPr lang="en-US" sz="1600" dirty="0"/>
              <a:t> das </a:t>
            </a:r>
            <a:r>
              <a:rPr lang="en-US" sz="1600" dirty="0" err="1"/>
              <a:t>plantas</a:t>
            </a:r>
            <a:r>
              <a:rPr lang="en-US" sz="1600" dirty="0"/>
              <a:t> </a:t>
            </a:r>
            <a:r>
              <a:rPr lang="en-US" sz="1600" dirty="0" err="1"/>
              <a:t>necessita</a:t>
            </a:r>
            <a:r>
              <a:rPr lang="en-US" sz="1600" dirty="0"/>
              <a:t> </a:t>
            </a:r>
            <a:r>
              <a:rPr lang="en-US" sz="1600" dirty="0" err="1"/>
              <a:t>destes</a:t>
            </a:r>
            <a:r>
              <a:rPr lang="en-US" sz="1600" dirty="0"/>
              <a:t> </a:t>
            </a:r>
            <a:r>
              <a:rPr lang="en-US" sz="1600" dirty="0" err="1"/>
              <a:t>elementos</a:t>
            </a:r>
            <a:r>
              <a:rPr lang="en-US" sz="1600" dirty="0"/>
              <a:t> para </a:t>
            </a:r>
            <a:r>
              <a:rPr lang="en-US" sz="1600" dirty="0" err="1"/>
              <a:t>viver</a:t>
            </a:r>
            <a:r>
              <a:rPr lang="en-US" sz="1600" dirty="0"/>
              <a:t>:</a:t>
            </a:r>
            <a:endParaRPr lang="en-US" altLang="ja-JP" sz="1600" dirty="0"/>
          </a:p>
        </p:txBody>
      </p:sp>
      <p:sp>
        <p:nvSpPr>
          <p:cNvPr id="24582" name="Oval 18"/>
          <p:cNvSpPr>
            <a:spLocks noChangeArrowheads="1"/>
          </p:cNvSpPr>
          <p:nvPr/>
        </p:nvSpPr>
        <p:spPr bwMode="auto">
          <a:xfrm>
            <a:off x="808112" y="1176536"/>
            <a:ext cx="381000" cy="381000"/>
          </a:xfrm>
          <a:prstGeom prst="ellipse">
            <a:avLst/>
          </a:prstGeom>
          <a:noFill/>
          <a:ln w="38100">
            <a:solidFill>
              <a:srgbClr val="CA341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83" name="Oval 19"/>
          <p:cNvSpPr>
            <a:spLocks noChangeArrowheads="1"/>
          </p:cNvSpPr>
          <p:nvPr/>
        </p:nvSpPr>
        <p:spPr bwMode="auto">
          <a:xfrm>
            <a:off x="1240160" y="2060848"/>
            <a:ext cx="381000" cy="381000"/>
          </a:xfrm>
          <a:prstGeom prst="ellipse">
            <a:avLst/>
          </a:prstGeom>
          <a:noFill/>
          <a:ln w="38100">
            <a:solidFill>
              <a:srgbClr val="CA341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84" name="Oval 20"/>
          <p:cNvSpPr>
            <a:spLocks noChangeArrowheads="1"/>
          </p:cNvSpPr>
          <p:nvPr/>
        </p:nvSpPr>
        <p:spPr bwMode="auto">
          <a:xfrm>
            <a:off x="808112" y="2543944"/>
            <a:ext cx="381000" cy="381000"/>
          </a:xfrm>
          <a:prstGeom prst="ellipse">
            <a:avLst/>
          </a:prstGeom>
          <a:noFill/>
          <a:ln w="38100">
            <a:solidFill>
              <a:srgbClr val="CA341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85" name="Oval 21"/>
          <p:cNvSpPr>
            <a:spLocks noChangeArrowheads="1"/>
          </p:cNvSpPr>
          <p:nvPr/>
        </p:nvSpPr>
        <p:spPr bwMode="auto">
          <a:xfrm>
            <a:off x="1240160" y="2518048"/>
            <a:ext cx="381000" cy="381000"/>
          </a:xfrm>
          <a:prstGeom prst="ellipse">
            <a:avLst/>
          </a:prstGeom>
          <a:noFill/>
          <a:ln w="38100">
            <a:solidFill>
              <a:srgbClr val="CA341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86" name="Oval 22"/>
          <p:cNvSpPr>
            <a:spLocks noChangeArrowheads="1"/>
          </p:cNvSpPr>
          <p:nvPr/>
        </p:nvSpPr>
        <p:spPr bwMode="auto">
          <a:xfrm>
            <a:off x="6310808" y="1628800"/>
            <a:ext cx="381000" cy="381000"/>
          </a:xfrm>
          <a:prstGeom prst="ellipse">
            <a:avLst/>
          </a:prstGeom>
          <a:noFill/>
          <a:ln w="38100">
            <a:solidFill>
              <a:srgbClr val="CA341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87" name="Oval 23"/>
          <p:cNvSpPr>
            <a:spLocks noChangeArrowheads="1"/>
          </p:cNvSpPr>
          <p:nvPr/>
        </p:nvSpPr>
        <p:spPr bwMode="auto">
          <a:xfrm>
            <a:off x="6691808" y="1628800"/>
            <a:ext cx="381000" cy="381000"/>
          </a:xfrm>
          <a:prstGeom prst="ellipse">
            <a:avLst/>
          </a:prstGeom>
          <a:noFill/>
          <a:ln w="38100">
            <a:solidFill>
              <a:srgbClr val="CA341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88" name="Oval 24"/>
          <p:cNvSpPr>
            <a:spLocks noChangeArrowheads="1"/>
          </p:cNvSpPr>
          <p:nvPr/>
        </p:nvSpPr>
        <p:spPr bwMode="auto">
          <a:xfrm>
            <a:off x="7072808" y="1628800"/>
            <a:ext cx="381000" cy="381000"/>
          </a:xfrm>
          <a:prstGeom prst="ellipse">
            <a:avLst/>
          </a:prstGeom>
          <a:noFill/>
          <a:ln w="38100">
            <a:solidFill>
              <a:srgbClr val="CA341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89" name="Oval 25"/>
          <p:cNvSpPr>
            <a:spLocks noChangeArrowheads="1"/>
          </p:cNvSpPr>
          <p:nvPr/>
        </p:nvSpPr>
        <p:spPr bwMode="auto">
          <a:xfrm>
            <a:off x="6691808" y="2009800"/>
            <a:ext cx="381000" cy="381000"/>
          </a:xfrm>
          <a:prstGeom prst="ellipse">
            <a:avLst/>
          </a:prstGeom>
          <a:noFill/>
          <a:ln w="38100">
            <a:solidFill>
              <a:srgbClr val="CA341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90" name="Oval 26"/>
          <p:cNvSpPr>
            <a:spLocks noChangeArrowheads="1"/>
          </p:cNvSpPr>
          <p:nvPr/>
        </p:nvSpPr>
        <p:spPr bwMode="auto">
          <a:xfrm>
            <a:off x="7072808" y="2009800"/>
            <a:ext cx="381000" cy="381000"/>
          </a:xfrm>
          <a:prstGeom prst="ellipse">
            <a:avLst/>
          </a:prstGeom>
          <a:noFill/>
          <a:ln w="38100">
            <a:solidFill>
              <a:srgbClr val="CA341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95" name="Rectangle 31"/>
          <p:cNvSpPr>
            <a:spLocks noChangeArrowheads="1"/>
          </p:cNvSpPr>
          <p:nvPr/>
        </p:nvSpPr>
        <p:spPr bwMode="auto">
          <a:xfrm>
            <a:off x="3404592" y="2564904"/>
            <a:ext cx="304800" cy="381000"/>
          </a:xfrm>
          <a:prstGeom prst="rect">
            <a:avLst/>
          </a:prstGeom>
          <a:noFill/>
          <a:ln w="38100">
            <a:solidFill>
              <a:srgbClr val="FFFF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96" name="Rectangle 32"/>
          <p:cNvSpPr>
            <a:spLocks noChangeArrowheads="1"/>
          </p:cNvSpPr>
          <p:nvPr/>
        </p:nvSpPr>
        <p:spPr bwMode="auto">
          <a:xfrm>
            <a:off x="3781400" y="2564904"/>
            <a:ext cx="304800" cy="381000"/>
          </a:xfrm>
          <a:prstGeom prst="rect">
            <a:avLst/>
          </a:prstGeom>
          <a:noFill/>
          <a:ln w="38100">
            <a:solidFill>
              <a:srgbClr val="FFFF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98" name="Rectangle 34"/>
          <p:cNvSpPr>
            <a:spLocks noChangeArrowheads="1"/>
          </p:cNvSpPr>
          <p:nvPr/>
        </p:nvSpPr>
        <p:spPr bwMode="auto">
          <a:xfrm>
            <a:off x="4645496" y="2564904"/>
            <a:ext cx="304800" cy="381000"/>
          </a:xfrm>
          <a:prstGeom prst="rect">
            <a:avLst/>
          </a:prstGeom>
          <a:noFill/>
          <a:ln w="38100">
            <a:solidFill>
              <a:srgbClr val="FFFF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599" name="Rectangle 35"/>
          <p:cNvSpPr>
            <a:spLocks noChangeArrowheads="1"/>
          </p:cNvSpPr>
          <p:nvPr/>
        </p:nvSpPr>
        <p:spPr bwMode="auto">
          <a:xfrm>
            <a:off x="5077544" y="2564904"/>
            <a:ext cx="304800" cy="381000"/>
          </a:xfrm>
          <a:prstGeom prst="rect">
            <a:avLst/>
          </a:prstGeom>
          <a:noFill/>
          <a:ln w="38100">
            <a:solidFill>
              <a:srgbClr val="FFFF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600" name="Rectangle 36"/>
          <p:cNvSpPr>
            <a:spLocks noChangeArrowheads="1"/>
          </p:cNvSpPr>
          <p:nvPr/>
        </p:nvSpPr>
        <p:spPr bwMode="auto">
          <a:xfrm>
            <a:off x="5487144" y="2564904"/>
            <a:ext cx="304800" cy="381000"/>
          </a:xfrm>
          <a:prstGeom prst="rect">
            <a:avLst/>
          </a:prstGeom>
          <a:noFill/>
          <a:ln w="38100">
            <a:solidFill>
              <a:srgbClr val="FFFF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4601" name="Rectangle 37"/>
          <p:cNvSpPr>
            <a:spLocks noChangeArrowheads="1"/>
          </p:cNvSpPr>
          <p:nvPr/>
        </p:nvSpPr>
        <p:spPr bwMode="auto">
          <a:xfrm>
            <a:off x="2989312" y="3022104"/>
            <a:ext cx="304800" cy="381000"/>
          </a:xfrm>
          <a:prstGeom prst="rect">
            <a:avLst/>
          </a:prstGeom>
          <a:noFill/>
          <a:ln w="38100">
            <a:solidFill>
              <a:srgbClr val="FFFF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99368" name="AutoShape 40"/>
          <p:cNvSpPr>
            <a:spLocks noChangeArrowheads="1"/>
          </p:cNvSpPr>
          <p:nvPr/>
        </p:nvSpPr>
        <p:spPr bwMode="auto">
          <a:xfrm>
            <a:off x="6157664" y="4437112"/>
            <a:ext cx="2573338" cy="1066800"/>
          </a:xfrm>
          <a:prstGeom prst="wedgeRoundRectCallout">
            <a:avLst>
              <a:gd name="adj1" fmla="val -47843"/>
              <a:gd name="adj2" fmla="val -97023"/>
              <a:gd name="adj3" fmla="val 16667"/>
            </a:avLst>
          </a:prstGeom>
          <a:solidFill>
            <a:srgbClr val="D2E42A"/>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defRPr/>
            </a:pPr>
            <a:endParaRPr lang="en-GB"/>
          </a:p>
        </p:txBody>
      </p:sp>
      <p:sp>
        <p:nvSpPr>
          <p:cNvPr id="24604" name="Text Box 41"/>
          <p:cNvSpPr txBox="1">
            <a:spLocks noChangeArrowheads="1"/>
          </p:cNvSpPr>
          <p:nvPr/>
        </p:nvSpPr>
        <p:spPr bwMode="auto">
          <a:xfrm>
            <a:off x="6310064" y="4581128"/>
            <a:ext cx="2438400" cy="825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A </a:t>
            </a:r>
            <a:r>
              <a:rPr lang="en-US" sz="1600" dirty="0" err="1"/>
              <a:t>qu</a:t>
            </a:r>
            <a:r>
              <a:rPr lang="en-US" altLang="ja-JP" sz="1600" dirty="0" err="1"/>
              <a:t>ímica</a:t>
            </a:r>
            <a:r>
              <a:rPr lang="en-US" altLang="ja-JP" sz="1600" dirty="0"/>
              <a:t> da </a:t>
            </a:r>
            <a:r>
              <a:rPr lang="en-US" altLang="ja-JP" sz="1600" dirty="0" err="1"/>
              <a:t>vida</a:t>
            </a:r>
            <a:r>
              <a:rPr lang="en-US" altLang="ja-JP" sz="1600" dirty="0"/>
              <a:t> </a:t>
            </a:r>
            <a:r>
              <a:rPr lang="en-US" altLang="ja-JP" sz="1600" dirty="0" err="1"/>
              <a:t>é</a:t>
            </a:r>
            <a:r>
              <a:rPr lang="en-US" altLang="ja-JP" sz="1600" dirty="0"/>
              <a:t> a </a:t>
            </a:r>
            <a:r>
              <a:rPr lang="en-US" altLang="ja-JP" sz="1600" dirty="0" err="1"/>
              <a:t>química</a:t>
            </a:r>
            <a:r>
              <a:rPr lang="en-US" altLang="ja-JP" sz="1600" dirty="0"/>
              <a:t> dos </a:t>
            </a:r>
            <a:r>
              <a:rPr lang="en-US" altLang="ja-JP" sz="1600" dirty="0" err="1"/>
              <a:t>elementos</a:t>
            </a:r>
            <a:r>
              <a:rPr lang="en-US" altLang="ja-JP" sz="1600" dirty="0"/>
              <a:t> </a:t>
            </a:r>
            <a:r>
              <a:rPr lang="en-US" altLang="ja-JP" sz="1600" dirty="0" err="1"/>
              <a:t>leves</a:t>
            </a:r>
            <a:endParaRPr lang="en-US" altLang="ja-JP" sz="1600" dirty="0"/>
          </a:p>
        </p:txBody>
      </p:sp>
      <p:pic>
        <p:nvPicPr>
          <p:cNvPr id="32" name="Picture 10" descr="WK LOGO Nutriplanta-09.png">
            <a:extLst>
              <a:ext uri="{FF2B5EF4-FFF2-40B4-BE49-F238E27FC236}">
                <a16:creationId xmlns:a16="http://schemas.microsoft.com/office/drawing/2014/main" id="{E32C8D69-CFD7-0A41-8767-F66899B1F4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85948"/>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22">
            <a:extLst>
              <a:ext uri="{FF2B5EF4-FFF2-40B4-BE49-F238E27FC236}">
                <a16:creationId xmlns:a16="http://schemas.microsoft.com/office/drawing/2014/main" id="{8C7B5DBB-8838-BB4E-BD53-E98A3EE1B812}"/>
              </a:ext>
            </a:extLst>
          </p:cNvPr>
          <p:cNvSpPr>
            <a:spLocks noChangeArrowheads="1"/>
          </p:cNvSpPr>
          <p:nvPr/>
        </p:nvSpPr>
        <p:spPr bwMode="auto">
          <a:xfrm>
            <a:off x="6300192" y="2060848"/>
            <a:ext cx="381000" cy="381000"/>
          </a:xfrm>
          <a:prstGeom prst="ellipse">
            <a:avLst/>
          </a:prstGeom>
          <a:noFill/>
          <a:ln w="38100">
            <a:solidFill>
              <a:schemeClr val="accent1">
                <a:lumMod val="50000"/>
              </a:schemeClr>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8" name="Oval 22">
            <a:extLst>
              <a:ext uri="{FF2B5EF4-FFF2-40B4-BE49-F238E27FC236}">
                <a16:creationId xmlns:a16="http://schemas.microsoft.com/office/drawing/2014/main" id="{25352C41-5172-E440-8428-7218A01DDD1A}"/>
              </a:ext>
            </a:extLst>
          </p:cNvPr>
          <p:cNvSpPr>
            <a:spLocks noChangeArrowheads="1"/>
          </p:cNvSpPr>
          <p:nvPr/>
        </p:nvSpPr>
        <p:spPr bwMode="auto">
          <a:xfrm>
            <a:off x="7524328" y="2039888"/>
            <a:ext cx="381000" cy="381000"/>
          </a:xfrm>
          <a:prstGeom prst="ellipse">
            <a:avLst/>
          </a:prstGeom>
          <a:noFill/>
          <a:ln w="38100">
            <a:solidFill>
              <a:srgbClr val="CA341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29" name="Oval 22">
            <a:extLst>
              <a:ext uri="{FF2B5EF4-FFF2-40B4-BE49-F238E27FC236}">
                <a16:creationId xmlns:a16="http://schemas.microsoft.com/office/drawing/2014/main" id="{3AECDB1C-BB33-FF4D-83BF-04F8714A9622}"/>
              </a:ext>
            </a:extLst>
          </p:cNvPr>
          <p:cNvSpPr>
            <a:spLocks noChangeArrowheads="1"/>
          </p:cNvSpPr>
          <p:nvPr/>
        </p:nvSpPr>
        <p:spPr bwMode="auto">
          <a:xfrm>
            <a:off x="5868144" y="1607840"/>
            <a:ext cx="381000" cy="381000"/>
          </a:xfrm>
          <a:prstGeom prst="ellipse">
            <a:avLst/>
          </a:prstGeom>
          <a:noFill/>
          <a:ln w="38100">
            <a:solidFill>
              <a:srgbClr val="CA341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
        <p:nvSpPr>
          <p:cNvPr id="30" name="Oval 20">
            <a:extLst>
              <a:ext uri="{FF2B5EF4-FFF2-40B4-BE49-F238E27FC236}">
                <a16:creationId xmlns:a16="http://schemas.microsoft.com/office/drawing/2014/main" id="{E85DFF3B-B41F-7449-879A-EED3328E971C}"/>
              </a:ext>
            </a:extLst>
          </p:cNvPr>
          <p:cNvSpPr>
            <a:spLocks noChangeArrowheads="1"/>
          </p:cNvSpPr>
          <p:nvPr/>
        </p:nvSpPr>
        <p:spPr bwMode="auto">
          <a:xfrm>
            <a:off x="806624" y="2060848"/>
            <a:ext cx="381000" cy="381000"/>
          </a:xfrm>
          <a:prstGeom prst="ellipse">
            <a:avLst/>
          </a:prstGeom>
          <a:noFill/>
          <a:ln w="38100">
            <a:solidFill>
              <a:schemeClr val="accent1">
                <a:lumMod val="50000"/>
              </a:schemeClr>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GB"/>
          </a:p>
        </p:txBody>
      </p:sp>
    </p:spTree>
    <p:extLst>
      <p:ext uri="{BB962C8B-B14F-4D97-AF65-F5344CB8AC3E}">
        <p14:creationId xmlns:p14="http://schemas.microsoft.com/office/powerpoint/2010/main" val="980331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r>
              <a:rPr lang="en-US" dirty="0">
                <a:latin typeface="Arial" charset="0"/>
                <a:ea typeface="ＭＳ Ｐゴシック" charset="0"/>
                <a:cs typeface="ＭＳ Ｐゴシック" charset="0"/>
              </a:rPr>
              <a:t>I.  Plant Nutrients - amount</a:t>
            </a:r>
          </a:p>
        </p:txBody>
      </p:sp>
      <p:sp>
        <p:nvSpPr>
          <p:cNvPr id="33794" name="Rectangle 3"/>
          <p:cNvSpPr>
            <a:spLocks noGrp="1" noChangeArrowheads="1"/>
          </p:cNvSpPr>
          <p:nvPr>
            <p:ph type="body" idx="1"/>
          </p:nvPr>
        </p:nvSpPr>
        <p:spPr/>
        <p:txBody>
          <a:bodyPr/>
          <a:lstStyle/>
          <a:p>
            <a:pPr marL="0" indent="0">
              <a:buNone/>
            </a:pPr>
            <a:r>
              <a:rPr lang="en-US" sz="2800" dirty="0">
                <a:latin typeface="Arial" charset="0"/>
                <a:ea typeface="ＭＳ Ｐゴシック" charset="0"/>
                <a:cs typeface="ＭＳ Ｐゴシック" charset="0"/>
              </a:rPr>
              <a:t>  Macro/Micronutrients</a:t>
            </a:r>
          </a:p>
          <a:p>
            <a:pPr marL="0" indent="0">
              <a:buNone/>
            </a:pPr>
            <a:r>
              <a:rPr lang="en-US" sz="2800" dirty="0">
                <a:latin typeface="Arial" charset="0"/>
                <a:ea typeface="ＭＳ Ｐゴシック" charset="0"/>
              </a:rPr>
              <a:t>	</a:t>
            </a:r>
            <a:r>
              <a:rPr lang="en-US" sz="2400" dirty="0">
                <a:solidFill>
                  <a:srgbClr val="00B050"/>
                </a:solidFill>
                <a:latin typeface="Arial" charset="0"/>
                <a:ea typeface="ＭＳ Ｐゴシック" charset="0"/>
              </a:rPr>
              <a:t>Hydroponics allowed us to see what was needed</a:t>
            </a:r>
          </a:p>
          <a:p>
            <a:pPr lvl="1"/>
            <a:endParaRPr lang="en-US" sz="2400" dirty="0">
              <a:latin typeface="Arial" charset="0"/>
              <a:ea typeface="ＭＳ Ｐゴシック" charset="0"/>
            </a:endParaRPr>
          </a:p>
          <a:p>
            <a:pPr marL="457200" lvl="1" indent="0">
              <a:buNone/>
            </a:pPr>
            <a:r>
              <a:rPr lang="en-US" sz="2400" dirty="0">
                <a:latin typeface="Arial" charset="0"/>
                <a:ea typeface="ＭＳ Ｐゴシック" charset="0"/>
              </a:rPr>
              <a:t>According to their concentration in the plant tissue nutrients may be classified in two categories</a:t>
            </a:r>
          </a:p>
          <a:p>
            <a:pPr lvl="2"/>
            <a:r>
              <a:rPr lang="en-US" sz="2000" dirty="0">
                <a:latin typeface="Arial" charset="0"/>
                <a:ea typeface="ＭＳ Ｐゴシック" charset="0"/>
              </a:rPr>
              <a:t> 1.  Macronutrients (C, O, H, N, S, P, K, </a:t>
            </a:r>
            <a:r>
              <a:rPr lang="en-US" sz="2000" dirty="0" err="1">
                <a:latin typeface="Arial" charset="0"/>
                <a:ea typeface="ＭＳ Ｐゴシック" charset="0"/>
              </a:rPr>
              <a:t>Ca</a:t>
            </a:r>
            <a:r>
              <a:rPr lang="en-US" sz="2000" dirty="0">
                <a:latin typeface="Arial" charset="0"/>
                <a:ea typeface="ＭＳ Ｐゴシック" charset="0"/>
              </a:rPr>
              <a:t>, Mg)</a:t>
            </a:r>
          </a:p>
          <a:p>
            <a:pPr lvl="3"/>
            <a:r>
              <a:rPr lang="en-US" sz="1800" dirty="0">
                <a:latin typeface="Arial" charset="0"/>
                <a:ea typeface="ＭＳ Ｐゴシック" charset="0"/>
              </a:rPr>
              <a:t>Majority of the time used for the main organic compounds</a:t>
            </a:r>
          </a:p>
          <a:p>
            <a:pPr lvl="2"/>
            <a:r>
              <a:rPr lang="en-US" sz="2000" dirty="0">
                <a:latin typeface="Arial" charset="0"/>
                <a:ea typeface="ＭＳ Ｐゴシック" charset="0"/>
              </a:rPr>
              <a:t> 2.  Micronutrients (</a:t>
            </a:r>
            <a:r>
              <a:rPr lang="en-US" sz="2000" dirty="0" err="1">
                <a:latin typeface="Arial" charset="0"/>
                <a:ea typeface="ＭＳ Ｐゴシック" charset="0"/>
              </a:rPr>
              <a:t>Cl</a:t>
            </a:r>
            <a:r>
              <a:rPr lang="en-US" sz="2000" dirty="0">
                <a:latin typeface="Arial" charset="0"/>
                <a:ea typeface="ＭＳ Ｐゴシック" charset="0"/>
              </a:rPr>
              <a:t>, Fe, B, </a:t>
            </a:r>
            <a:r>
              <a:rPr lang="en-US" sz="2000" dirty="0" err="1">
                <a:latin typeface="Arial" charset="0"/>
                <a:ea typeface="ＭＳ Ｐゴシック" charset="0"/>
              </a:rPr>
              <a:t>Mn</a:t>
            </a:r>
            <a:r>
              <a:rPr lang="en-US" sz="2000" dirty="0">
                <a:latin typeface="Arial" charset="0"/>
                <a:ea typeface="ＭＳ Ｐゴシック" charset="0"/>
              </a:rPr>
              <a:t>, Zn, Cu, Mo, Ni)</a:t>
            </a:r>
          </a:p>
          <a:p>
            <a:pPr lvl="3"/>
            <a:r>
              <a:rPr lang="en-US" sz="1800" dirty="0">
                <a:latin typeface="Arial" charset="0"/>
                <a:ea typeface="ＭＳ Ｐゴシック" charset="0"/>
              </a:rPr>
              <a:t>Mostly cofactors for particular enzymes (Fe -&gt; Cytochromes</a:t>
            </a:r>
          </a:p>
        </p:txBody>
      </p:sp>
      <p:pic>
        <p:nvPicPr>
          <p:cNvPr id="7" name="Picture 10" descr="WK LOGO Nutriplanta-09.png">
            <a:extLst>
              <a:ext uri="{FF2B5EF4-FFF2-40B4-BE49-F238E27FC236}">
                <a16:creationId xmlns:a16="http://schemas.microsoft.com/office/drawing/2014/main" id="{95167DD3-A0EC-6E42-AF71-7C538683D0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45A3875E-578B-B840-A228-88A4A5864F25}"/>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12</a:t>
            </a:fld>
            <a:endParaRPr lang="en-US" altLang="en-PT"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  </a:t>
            </a:r>
          </a:p>
        </p:txBody>
      </p:sp>
      <p:pic>
        <p:nvPicPr>
          <p:cNvPr id="10243" name="Picture 3" descr="PP05T0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650" y="1127125"/>
            <a:ext cx="7427913" cy="573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1186755" y="404664"/>
            <a:ext cx="770572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sz="2000" dirty="0">
                <a:solidFill>
                  <a:srgbClr val="FF0000"/>
                </a:solidFill>
              </a:rPr>
              <a:t>All mineral nutrients together make up less than 4% of plant mass, </a:t>
            </a:r>
          </a:p>
          <a:p>
            <a:pPr algn="ctr" eaLnBrk="1" hangingPunct="1">
              <a:defRPr/>
            </a:pPr>
            <a:r>
              <a:rPr lang="en-US" sz="2000" dirty="0">
                <a:solidFill>
                  <a:srgbClr val="FF0000"/>
                </a:solidFill>
              </a:rPr>
              <a:t>yet plant growth is very sensitive to nutrient deficiency</a:t>
            </a:r>
            <a:endParaRPr lang="en-US" sz="2000" dirty="0"/>
          </a:p>
        </p:txBody>
      </p:sp>
      <p:sp>
        <p:nvSpPr>
          <p:cNvPr id="10246" name="Oval 6"/>
          <p:cNvSpPr>
            <a:spLocks noChangeArrowheads="1"/>
          </p:cNvSpPr>
          <p:nvPr/>
        </p:nvSpPr>
        <p:spPr bwMode="auto">
          <a:xfrm>
            <a:off x="3048000" y="2819400"/>
            <a:ext cx="609600" cy="762000"/>
          </a:xfrm>
          <a:prstGeom prst="ellipse">
            <a:avLst/>
          </a:prstGeom>
          <a:noFill/>
          <a:ln w="95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p>
        </p:txBody>
      </p:sp>
      <p:sp>
        <p:nvSpPr>
          <p:cNvPr id="10247" name="Text Box 7"/>
          <p:cNvSpPr txBox="1">
            <a:spLocks noChangeArrowheads="1"/>
          </p:cNvSpPr>
          <p:nvPr/>
        </p:nvSpPr>
        <p:spPr bwMode="auto">
          <a:xfrm>
            <a:off x="4070350" y="3377878"/>
            <a:ext cx="3719513" cy="411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dirty="0">
                <a:solidFill>
                  <a:srgbClr val="FF0000"/>
                </a:solidFill>
              </a:rPr>
              <a:t>Not considered mineral nutrients</a:t>
            </a:r>
            <a:endParaRPr lang="en-US" sz="2000" dirty="0">
              <a:solidFill>
                <a:schemeClr val="bg1"/>
              </a:solidFill>
            </a:endParaRPr>
          </a:p>
        </p:txBody>
      </p:sp>
      <p:sp>
        <p:nvSpPr>
          <p:cNvPr id="10248" name="Line 8"/>
          <p:cNvSpPr>
            <a:spLocks noChangeShapeType="1"/>
          </p:cNvSpPr>
          <p:nvPr/>
        </p:nvSpPr>
        <p:spPr bwMode="auto">
          <a:xfrm flipH="1" flipV="1">
            <a:off x="3733800" y="3429000"/>
            <a:ext cx="304800" cy="15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p>
        </p:txBody>
      </p:sp>
      <p:sp>
        <p:nvSpPr>
          <p:cNvPr id="10249" name="Line 9"/>
          <p:cNvSpPr>
            <a:spLocks noChangeShapeType="1"/>
          </p:cNvSpPr>
          <p:nvPr/>
        </p:nvSpPr>
        <p:spPr bwMode="auto">
          <a:xfrm>
            <a:off x="995363" y="3651250"/>
            <a:ext cx="7013575"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dirty="0"/>
          </a:p>
        </p:txBody>
      </p:sp>
      <p:sp>
        <p:nvSpPr>
          <p:cNvPr id="10250" name="Oval 10"/>
          <p:cNvSpPr>
            <a:spLocks noChangeArrowheads="1"/>
          </p:cNvSpPr>
          <p:nvPr/>
        </p:nvSpPr>
        <p:spPr bwMode="auto">
          <a:xfrm>
            <a:off x="3175000" y="4170363"/>
            <a:ext cx="331788" cy="288925"/>
          </a:xfrm>
          <a:prstGeom prst="ellipse">
            <a:avLst/>
          </a:prstGeom>
          <a:noFill/>
          <a:ln w="95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p>
        </p:txBody>
      </p:sp>
      <p:sp>
        <p:nvSpPr>
          <p:cNvPr id="10251" name="Oval 11"/>
          <p:cNvSpPr>
            <a:spLocks noChangeArrowheads="1"/>
          </p:cNvSpPr>
          <p:nvPr/>
        </p:nvSpPr>
        <p:spPr bwMode="auto">
          <a:xfrm>
            <a:off x="3182938" y="4424363"/>
            <a:ext cx="331787" cy="288925"/>
          </a:xfrm>
          <a:prstGeom prst="ellipse">
            <a:avLst/>
          </a:prstGeom>
          <a:noFill/>
          <a:ln w="95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p>
        </p:txBody>
      </p:sp>
      <p:sp>
        <p:nvSpPr>
          <p:cNvPr id="10252" name="Oval 12"/>
          <p:cNvSpPr>
            <a:spLocks noChangeArrowheads="1"/>
          </p:cNvSpPr>
          <p:nvPr/>
        </p:nvSpPr>
        <p:spPr bwMode="auto">
          <a:xfrm>
            <a:off x="3176588" y="5094288"/>
            <a:ext cx="331787" cy="288925"/>
          </a:xfrm>
          <a:prstGeom prst="ellipse">
            <a:avLst/>
          </a:prstGeom>
          <a:noFill/>
          <a:ln w="95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p>
        </p:txBody>
      </p:sp>
      <p:pic>
        <p:nvPicPr>
          <p:cNvPr id="17" name="Picture 10" descr="WK LOGO Nutriplanta-09.png">
            <a:extLst>
              <a:ext uri="{FF2B5EF4-FFF2-40B4-BE49-F238E27FC236}">
                <a16:creationId xmlns:a16="http://schemas.microsoft.com/office/drawing/2014/main" id="{2A9D854F-46C2-1D46-AF85-DBE402F3C2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a:extLst>
              <a:ext uri="{FF2B5EF4-FFF2-40B4-BE49-F238E27FC236}">
                <a16:creationId xmlns:a16="http://schemas.microsoft.com/office/drawing/2014/main" id="{B97615D2-9526-2C4E-9C52-7C139FC4EF2E}"/>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13</a:t>
            </a:fld>
            <a:endParaRPr lang="en-US" altLang="en-PT" sz="1400"/>
          </a:p>
        </p:txBody>
      </p:sp>
      <p:sp>
        <p:nvSpPr>
          <p:cNvPr id="2" name="TextBox 1">
            <a:extLst>
              <a:ext uri="{FF2B5EF4-FFF2-40B4-BE49-F238E27FC236}">
                <a16:creationId xmlns:a16="http://schemas.microsoft.com/office/drawing/2014/main" id="{0E65898A-13C9-594C-8C36-EBAA5980F763}"/>
              </a:ext>
            </a:extLst>
          </p:cNvPr>
          <p:cNvSpPr txBox="1"/>
          <p:nvPr/>
        </p:nvSpPr>
        <p:spPr>
          <a:xfrm>
            <a:off x="4716016" y="2346592"/>
            <a:ext cx="1032058" cy="369332"/>
          </a:xfrm>
          <a:prstGeom prst="rect">
            <a:avLst/>
          </a:prstGeom>
          <a:solidFill>
            <a:schemeClr val="bg1"/>
          </a:solidFill>
        </p:spPr>
        <p:txBody>
          <a:bodyPr wrap="square" rtlCol="0">
            <a:spAutoFit/>
          </a:bodyPr>
          <a:lstStyle/>
          <a:p>
            <a:pPr algn="ctr"/>
            <a:r>
              <a:rPr lang="en-PT" sz="1800"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PP05T0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9963" y="1073150"/>
            <a:ext cx="7994650" cy="5784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16" name="Text Box 4"/>
          <p:cNvSpPr txBox="1">
            <a:spLocks noChangeArrowheads="1"/>
          </p:cNvSpPr>
          <p:nvPr/>
        </p:nvSpPr>
        <p:spPr bwMode="auto">
          <a:xfrm>
            <a:off x="2268538" y="333375"/>
            <a:ext cx="6573837"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dirty="0">
                <a:solidFill>
                  <a:srgbClr val="FF0000"/>
                </a:solidFill>
              </a:rPr>
              <a:t>Micronutrients are present in very low concentrations</a:t>
            </a:r>
            <a:endParaRPr lang="en-US" sz="2000" dirty="0">
              <a:solidFill>
                <a:schemeClr val="bg1"/>
              </a:solidFill>
            </a:endParaRPr>
          </a:p>
        </p:txBody>
      </p:sp>
      <p:sp>
        <p:nvSpPr>
          <p:cNvPr id="13317" name="Rectangle 5"/>
          <p:cNvSpPr>
            <a:spLocks noChangeArrowheads="1"/>
          </p:cNvSpPr>
          <p:nvPr/>
        </p:nvSpPr>
        <p:spPr bwMode="auto">
          <a:xfrm>
            <a:off x="5160963" y="2362200"/>
            <a:ext cx="1219200" cy="228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800"/>
              <a:t>ppm</a:t>
            </a:r>
            <a:endParaRPr lang="en-US" sz="2000"/>
          </a:p>
        </p:txBody>
      </p:sp>
      <p:sp>
        <p:nvSpPr>
          <p:cNvPr id="13318" name="Text Box 6"/>
          <p:cNvSpPr txBox="1">
            <a:spLocks noChangeArrowheads="1"/>
          </p:cNvSpPr>
          <p:nvPr/>
        </p:nvSpPr>
        <p:spPr bwMode="auto">
          <a:xfrm>
            <a:off x="3195638" y="2797175"/>
            <a:ext cx="4719637" cy="60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80000"/>
              </a:lnSpc>
              <a:defRPr/>
            </a:pPr>
            <a:r>
              <a:rPr lang="en-US" sz="1800">
                <a:solidFill>
                  <a:srgbClr val="FF0000"/>
                </a:solidFill>
              </a:rPr>
              <a:t>Very low concentrations, but still essential</a:t>
            </a:r>
          </a:p>
          <a:p>
            <a:pPr eaLnBrk="1" hangingPunct="1">
              <a:lnSpc>
                <a:spcPct val="80000"/>
              </a:lnSpc>
              <a:defRPr/>
            </a:pPr>
            <a:r>
              <a:rPr lang="en-US" sz="1800">
                <a:solidFill>
                  <a:srgbClr val="FF0000"/>
                </a:solidFill>
              </a:rPr>
              <a:t>because of specialized roles in metabolism</a:t>
            </a:r>
            <a:endParaRPr lang="en-US" sz="2000">
              <a:solidFill>
                <a:schemeClr val="bg1"/>
              </a:solidFill>
            </a:endParaRPr>
          </a:p>
        </p:txBody>
      </p:sp>
      <p:pic>
        <p:nvPicPr>
          <p:cNvPr id="9" name="Picture 10" descr="WK LOGO Nutriplanta-09.png">
            <a:extLst>
              <a:ext uri="{FF2B5EF4-FFF2-40B4-BE49-F238E27FC236}">
                <a16:creationId xmlns:a16="http://schemas.microsoft.com/office/drawing/2014/main" id="{A11456F3-9C43-F949-81B8-07C791814E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FF82630D-0D19-D14A-8B4A-0E4371A830A2}"/>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14</a:t>
            </a:fld>
            <a:endParaRPr lang="en-US" altLang="en-PT"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899592" y="142081"/>
            <a:ext cx="7772400" cy="1143000"/>
          </a:xfrm>
        </p:spPr>
        <p:txBody>
          <a:bodyPr/>
          <a:lstStyle/>
          <a:p>
            <a:r>
              <a:rPr lang="en-US" dirty="0">
                <a:latin typeface="Arial" charset="0"/>
                <a:ea typeface="ＭＳ Ｐゴシック" charset="0"/>
                <a:cs typeface="ＭＳ Ｐゴシック" charset="0"/>
              </a:rPr>
              <a:t>II.  Plant Nutrients - mobility</a:t>
            </a:r>
          </a:p>
        </p:txBody>
      </p:sp>
      <p:sp>
        <p:nvSpPr>
          <p:cNvPr id="33794" name="Rectangle 3"/>
          <p:cNvSpPr>
            <a:spLocks noGrp="1" noChangeArrowheads="1"/>
          </p:cNvSpPr>
          <p:nvPr>
            <p:ph type="body" idx="1"/>
          </p:nvPr>
        </p:nvSpPr>
        <p:spPr>
          <a:xfrm>
            <a:off x="1378631" y="980728"/>
            <a:ext cx="7772400" cy="4114800"/>
          </a:xfrm>
        </p:spPr>
        <p:txBody>
          <a:bodyPr/>
          <a:lstStyle/>
          <a:p>
            <a:pPr marL="0" indent="0">
              <a:buNone/>
            </a:pPr>
            <a:r>
              <a:rPr lang="en-US" sz="1600" dirty="0">
                <a:latin typeface="Arial" charset="0"/>
                <a:ea typeface="ＭＳ Ｐゴシック" charset="0"/>
                <a:cs typeface="ＭＳ Ｐゴシック" charset="0"/>
              </a:rPr>
              <a:t>  But nutrients can also be classified according to their mobility in the plant</a:t>
            </a:r>
            <a:endParaRPr lang="en-US" sz="1600" dirty="0">
              <a:latin typeface="Arial" charset="0"/>
              <a:ea typeface="ＭＳ Ｐゴシック" charset="0"/>
            </a:endParaRPr>
          </a:p>
        </p:txBody>
      </p:sp>
      <p:pic>
        <p:nvPicPr>
          <p:cNvPr id="7" name="Picture 10" descr="WK LOGO Nutriplanta-09.png">
            <a:extLst>
              <a:ext uri="{FF2B5EF4-FFF2-40B4-BE49-F238E27FC236}">
                <a16:creationId xmlns:a16="http://schemas.microsoft.com/office/drawing/2014/main" id="{95167DD3-A0EC-6E42-AF71-7C538683D0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P05T040">
            <a:extLst>
              <a:ext uri="{FF2B5EF4-FFF2-40B4-BE49-F238E27FC236}">
                <a16:creationId xmlns:a16="http://schemas.microsoft.com/office/drawing/2014/main" id="{2DA9EDA2-DD96-FB4E-8AC4-5CCE7980071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8915"/>
          <a:stretch/>
        </p:blipFill>
        <p:spPr bwMode="auto">
          <a:xfrm>
            <a:off x="1196975" y="1591745"/>
            <a:ext cx="7529513" cy="5141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 name="Slide Number Placeholder 5">
            <a:extLst>
              <a:ext uri="{FF2B5EF4-FFF2-40B4-BE49-F238E27FC236}">
                <a16:creationId xmlns:a16="http://schemas.microsoft.com/office/drawing/2014/main" id="{0834169D-416F-6B44-9674-17F4E744C8AC}"/>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15</a:t>
            </a:fld>
            <a:endParaRPr lang="en-US" altLang="en-PT" sz="1400"/>
          </a:p>
        </p:txBody>
      </p:sp>
    </p:spTree>
    <p:extLst>
      <p:ext uri="{BB962C8B-B14F-4D97-AF65-F5344CB8AC3E}">
        <p14:creationId xmlns:p14="http://schemas.microsoft.com/office/powerpoint/2010/main" val="2005779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4FC700-2736-A147-B25F-4CFA8C8D4E26}" type="slidenum">
              <a:rPr lang="en-US" sz="1400"/>
              <a:pPr/>
              <a:t>16</a:t>
            </a:fld>
            <a:endParaRPr lang="en-US" sz="1400"/>
          </a:p>
        </p:txBody>
      </p:sp>
      <p:sp>
        <p:nvSpPr>
          <p:cNvPr id="22533" name="Rectangle 8"/>
          <p:cNvSpPr>
            <a:spLocks noChangeArrowheads="1"/>
          </p:cNvSpPr>
          <p:nvPr/>
        </p:nvSpPr>
        <p:spPr bwMode="auto">
          <a:xfrm>
            <a:off x="6761163" y="4124325"/>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GB"/>
          </a:p>
        </p:txBody>
      </p:sp>
      <p:pic>
        <p:nvPicPr>
          <p:cNvPr id="10" name="Picture 10" descr="WK LOGO Nutriplanta-09.png">
            <a:extLst>
              <a:ext uri="{FF2B5EF4-FFF2-40B4-BE49-F238E27FC236}">
                <a16:creationId xmlns:a16="http://schemas.microsoft.com/office/drawing/2014/main" id="{4697FAE7-D71C-A648-9B00-183AE8C46F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computer&#10;&#10;Description automatically generated">
            <a:extLst>
              <a:ext uri="{FF2B5EF4-FFF2-40B4-BE49-F238E27FC236}">
                <a16:creationId xmlns:a16="http://schemas.microsoft.com/office/drawing/2014/main" id="{A93F4158-E6BC-0A43-B7A2-C976637EAB01}"/>
              </a:ext>
            </a:extLst>
          </p:cNvPr>
          <p:cNvPicPr>
            <a:picLocks noChangeAspect="1"/>
          </p:cNvPicPr>
          <p:nvPr/>
        </p:nvPicPr>
        <p:blipFill rotWithShape="1">
          <a:blip r:embed="rId4"/>
          <a:srcRect l="35038" t="21021" r="9050" b="2119"/>
          <a:stretch/>
        </p:blipFill>
        <p:spPr>
          <a:xfrm>
            <a:off x="1187624" y="116632"/>
            <a:ext cx="7846511" cy="6741368"/>
          </a:xfrm>
          <a:prstGeom prst="rect">
            <a:avLst/>
          </a:prstGeom>
        </p:spPr>
      </p:pic>
      <p:sp>
        <p:nvSpPr>
          <p:cNvPr id="14" name="Rectangle 2">
            <a:extLst>
              <a:ext uri="{FF2B5EF4-FFF2-40B4-BE49-F238E27FC236}">
                <a16:creationId xmlns:a16="http://schemas.microsoft.com/office/drawing/2014/main" id="{BA3E81D8-5E05-5843-A0FC-F854C276FE3A}"/>
              </a:ext>
            </a:extLst>
          </p:cNvPr>
          <p:cNvSpPr txBox="1">
            <a:spLocks noChangeArrowheads="1"/>
          </p:cNvSpPr>
          <p:nvPr/>
        </p:nvSpPr>
        <p:spPr bwMode="auto">
          <a:xfrm rot="16200000">
            <a:off x="-2549997" y="3075756"/>
            <a:ext cx="633224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857250" indent="-857250">
              <a:buAutoNum type="romanUcPeriod" startAt="3"/>
            </a:pPr>
            <a:r>
              <a:rPr lang="en-US" kern="0" dirty="0">
                <a:latin typeface="Arial" charset="0"/>
                <a:ea typeface="ＭＳ Ｐゴシック" charset="0"/>
                <a:cs typeface="ＭＳ Ｐゴシック" charset="0"/>
              </a:rPr>
              <a:t>Plant Nutrients – </a:t>
            </a:r>
          </a:p>
          <a:p>
            <a:r>
              <a:rPr lang="en-US" kern="0" dirty="0">
                <a:latin typeface="Arial" charset="0"/>
                <a:ea typeface="ＭＳ Ｐゴシック" charset="0"/>
                <a:cs typeface="ＭＳ Ｐゴシック" charset="0"/>
              </a:rPr>
              <a:t>function</a:t>
            </a:r>
          </a:p>
        </p:txBody>
      </p:sp>
      <p:sp>
        <p:nvSpPr>
          <p:cNvPr id="8" name="Slide Number Placeholder 5">
            <a:extLst>
              <a:ext uri="{FF2B5EF4-FFF2-40B4-BE49-F238E27FC236}">
                <a16:creationId xmlns:a16="http://schemas.microsoft.com/office/drawing/2014/main" id="{63D42A07-8C7E-8947-8029-BD7EBA7C4550}"/>
              </a:ext>
            </a:extLst>
          </p:cNvPr>
          <p:cNvSpPr txBox="1">
            <a:spLocks/>
          </p:cNvSpPr>
          <p:nvPr/>
        </p:nvSpPr>
        <p:spPr bwMode="auto">
          <a:xfrm>
            <a:off x="6705600" y="6572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16</a:t>
            </a:fld>
            <a:endParaRPr lang="en-US" altLang="en-PT" sz="1400" dirty="0"/>
          </a:p>
        </p:txBody>
      </p:sp>
    </p:spTree>
    <p:extLst>
      <p:ext uri="{BB962C8B-B14F-4D97-AF65-F5344CB8AC3E}">
        <p14:creationId xmlns:p14="http://schemas.microsoft.com/office/powerpoint/2010/main" val="2795926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body" sz="half" idx="1"/>
          </p:nvPr>
        </p:nvSpPr>
        <p:spPr>
          <a:xfrm>
            <a:off x="106363" y="1533673"/>
            <a:ext cx="4720418" cy="4919663"/>
          </a:xfrm>
        </p:spPr>
        <p:txBody>
          <a:bodyPr/>
          <a:lstStyle/>
          <a:p>
            <a:pPr>
              <a:lnSpc>
                <a:spcPct val="80000"/>
              </a:lnSpc>
            </a:pPr>
            <a:r>
              <a:rPr lang="en-US" sz="2000" b="1" dirty="0">
                <a:solidFill>
                  <a:schemeClr val="accent2"/>
                </a:solidFill>
                <a:latin typeface="Arial" charset="0"/>
                <a:ea typeface="ＭＳ Ｐゴシック" charset="0"/>
                <a:cs typeface="ＭＳ Ｐゴシック" charset="0"/>
              </a:rPr>
              <a:t>Main disadvantage</a:t>
            </a:r>
            <a:r>
              <a:rPr lang="en-US" sz="2000" dirty="0">
                <a:latin typeface="Arial" charset="0"/>
                <a:ea typeface="ＭＳ Ｐゴシック" charset="0"/>
                <a:cs typeface="ＭＳ Ｐゴシック" charset="0"/>
              </a:rPr>
              <a:t> of simple solution culture </a:t>
            </a:r>
            <a:r>
              <a:rPr lang="en-US" sz="2000" dirty="0">
                <a:latin typeface="Arial" charset="0"/>
                <a:ea typeface="ＭＳ Ｐゴシック" charset="0"/>
                <a:cs typeface="Arial" charset="0"/>
              </a:rPr>
              <a:t>→ as plant grows, it selectively depletes certain minerals</a:t>
            </a:r>
          </a:p>
          <a:p>
            <a:pPr lvl="1">
              <a:lnSpc>
                <a:spcPct val="80000"/>
              </a:lnSpc>
            </a:pPr>
            <a:r>
              <a:rPr lang="en-US" sz="1800" dirty="0">
                <a:latin typeface="Arial" charset="0"/>
                <a:ea typeface="ＭＳ Ｐゴシック" charset="0"/>
                <a:cs typeface="Arial" charset="0"/>
              </a:rPr>
              <a:t>When one becomes limiting, growth will slow significantly</a:t>
            </a:r>
          </a:p>
          <a:p>
            <a:pPr lvl="1">
              <a:lnSpc>
                <a:spcPct val="80000"/>
              </a:lnSpc>
            </a:pPr>
            <a:r>
              <a:rPr lang="en-US" sz="1800" dirty="0">
                <a:latin typeface="Arial" charset="0"/>
                <a:ea typeface="ＭＳ Ｐゴシック" charset="0"/>
                <a:cs typeface="Arial" charset="0"/>
              </a:rPr>
              <a:t>Can grow in vermiculite/perlite (inert, non-nutritive) and </a:t>
            </a:r>
            <a:r>
              <a:rPr lang="en-US" sz="1800" dirty="0" err="1">
                <a:latin typeface="Arial" charset="0"/>
                <a:ea typeface="ＭＳ Ｐゴシック" charset="0"/>
                <a:cs typeface="Arial" charset="0"/>
              </a:rPr>
              <a:t>refertilize</a:t>
            </a:r>
            <a:r>
              <a:rPr lang="en-US" sz="1800" dirty="0">
                <a:latin typeface="Arial" charset="0"/>
                <a:ea typeface="ＭＳ Ｐゴシック" charset="0"/>
                <a:cs typeface="Arial" charset="0"/>
              </a:rPr>
              <a:t> daily</a:t>
            </a:r>
          </a:p>
          <a:p>
            <a:pPr>
              <a:lnSpc>
                <a:spcPct val="80000"/>
              </a:lnSpc>
            </a:pPr>
            <a:r>
              <a:rPr lang="en-US" sz="2000" dirty="0">
                <a:latin typeface="Arial" charset="0"/>
                <a:ea typeface="ＭＳ Ｐゴシック" charset="0"/>
                <a:cs typeface="Arial" charset="0"/>
              </a:rPr>
              <a:t>Commercially, it is often cheaper and easier to continuously bathe roots in a nutrient solution (</a:t>
            </a:r>
            <a:r>
              <a:rPr lang="en-US" sz="2000" b="1" dirty="0">
                <a:solidFill>
                  <a:schemeClr val="accent2"/>
                </a:solidFill>
                <a:latin typeface="Arial" charset="0"/>
                <a:ea typeface="ＭＳ Ｐゴシック" charset="0"/>
                <a:cs typeface="Arial" charset="0"/>
              </a:rPr>
              <a:t>nutrient film technique</a:t>
            </a:r>
            <a:r>
              <a:rPr lang="en-US" sz="2000" dirty="0">
                <a:latin typeface="Arial" charset="0"/>
                <a:ea typeface="ＭＳ Ｐゴシック" charset="0"/>
                <a:cs typeface="Arial" charset="0"/>
              </a:rPr>
              <a:t>)</a:t>
            </a:r>
          </a:p>
          <a:p>
            <a:pPr lvl="1">
              <a:lnSpc>
                <a:spcPct val="80000"/>
              </a:lnSpc>
            </a:pPr>
            <a:r>
              <a:rPr lang="en-US" sz="1800" dirty="0">
                <a:latin typeface="Arial" charset="0"/>
                <a:ea typeface="ＭＳ Ｐゴシック" charset="0"/>
                <a:cs typeface="Arial" charset="0"/>
              </a:rPr>
              <a:t>Aerates</a:t>
            </a:r>
          </a:p>
          <a:p>
            <a:pPr lvl="1">
              <a:lnSpc>
                <a:spcPct val="80000"/>
              </a:lnSpc>
            </a:pPr>
            <a:r>
              <a:rPr lang="en-US" sz="1800" dirty="0">
                <a:latin typeface="Arial" charset="0"/>
                <a:ea typeface="ＭＳ Ｐゴシック" charset="0"/>
                <a:cs typeface="Arial" charset="0"/>
              </a:rPr>
              <a:t>Standard nutrient level maintained</a:t>
            </a:r>
          </a:p>
          <a:p>
            <a:pPr lvl="1">
              <a:lnSpc>
                <a:spcPct val="80000"/>
              </a:lnSpc>
            </a:pPr>
            <a:r>
              <a:rPr lang="en-US" sz="1800" dirty="0">
                <a:latin typeface="Arial" charset="0"/>
                <a:ea typeface="ＭＳ Ｐゴシック" charset="0"/>
                <a:cs typeface="Arial" charset="0"/>
              </a:rPr>
              <a:t>Continuous process monitoring</a:t>
            </a:r>
          </a:p>
          <a:p>
            <a:pPr>
              <a:lnSpc>
                <a:spcPct val="80000"/>
              </a:lnSpc>
            </a:pPr>
            <a:r>
              <a:rPr lang="en-US" sz="2000" dirty="0">
                <a:latin typeface="Arial" charset="0"/>
                <a:ea typeface="ＭＳ Ｐゴシック" charset="0"/>
                <a:cs typeface="Arial" charset="0"/>
              </a:rPr>
              <a:t> To define </a:t>
            </a:r>
            <a:r>
              <a:rPr lang="ja-JP" altLang="en-US" sz="2000">
                <a:latin typeface="Arial" charset="0"/>
                <a:ea typeface="ＭＳ Ｐゴシック" charset="0"/>
                <a:cs typeface="Arial" charset="0"/>
              </a:rPr>
              <a:t>“</a:t>
            </a:r>
            <a:r>
              <a:rPr lang="en-US" altLang="ja-JP" sz="2000" dirty="0">
                <a:latin typeface="Arial" charset="0"/>
                <a:ea typeface="ＭＳ Ｐゴシック" charset="0"/>
                <a:cs typeface="Arial" charset="0"/>
              </a:rPr>
              <a:t>essential</a:t>
            </a:r>
            <a:r>
              <a:rPr lang="ja-JP" altLang="en-US" sz="2000">
                <a:latin typeface="Arial" charset="0"/>
                <a:ea typeface="ＭＳ Ｐゴシック" charset="0"/>
                <a:cs typeface="Arial" charset="0"/>
              </a:rPr>
              <a:t>”</a:t>
            </a:r>
            <a:r>
              <a:rPr lang="en-US" altLang="ja-JP" sz="2000" dirty="0">
                <a:latin typeface="Arial" charset="0"/>
                <a:ea typeface="ＭＳ Ｐゴシック" charset="0"/>
                <a:cs typeface="Arial" charset="0"/>
              </a:rPr>
              <a:t>, researchers need inert materials contributing low levels of nutrients (NO METAL PARTS!)</a:t>
            </a:r>
            <a:endParaRPr lang="en-US" sz="2000" dirty="0">
              <a:latin typeface="Arial" charset="0"/>
              <a:ea typeface="ＭＳ Ｐゴシック" charset="0"/>
              <a:cs typeface="Arial" charset="0"/>
            </a:endParaRPr>
          </a:p>
        </p:txBody>
      </p:sp>
      <p:pic>
        <p:nvPicPr>
          <p:cNvPr id="66563" name="Picture 3" descr="12-01"/>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5292725" y="765175"/>
            <a:ext cx="3313113" cy="30686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66564" name="Picture 4" descr="12-02"/>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5003800" y="3892550"/>
            <a:ext cx="3097213" cy="2984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6565" name="Text Box 5"/>
          <p:cNvSpPr txBox="1">
            <a:spLocks noChangeArrowheads="1"/>
          </p:cNvSpPr>
          <p:nvPr/>
        </p:nvSpPr>
        <p:spPr bwMode="auto">
          <a:xfrm>
            <a:off x="7956550" y="981075"/>
            <a:ext cx="10810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600"/>
              <a:t>Fig. 12.1</a:t>
            </a:r>
          </a:p>
        </p:txBody>
      </p:sp>
      <p:sp>
        <p:nvSpPr>
          <p:cNvPr id="66566" name="Text Box 6"/>
          <p:cNvSpPr txBox="1">
            <a:spLocks noChangeArrowheads="1"/>
          </p:cNvSpPr>
          <p:nvPr/>
        </p:nvSpPr>
        <p:spPr bwMode="auto">
          <a:xfrm>
            <a:off x="7848600" y="6237288"/>
            <a:ext cx="19081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600"/>
              <a:t>Fig. 12.2</a:t>
            </a:r>
          </a:p>
        </p:txBody>
      </p:sp>
      <p:sp>
        <p:nvSpPr>
          <p:cNvPr id="34822" name="Rectangle 7"/>
          <p:cNvSpPr>
            <a:spLocks noGrp="1" noChangeArrowheads="1"/>
          </p:cNvSpPr>
          <p:nvPr>
            <p:ph type="title"/>
          </p:nvPr>
        </p:nvSpPr>
        <p:spPr>
          <a:xfrm>
            <a:off x="468313" y="115888"/>
            <a:ext cx="8229600" cy="1143000"/>
          </a:xfrm>
        </p:spPr>
        <p:txBody>
          <a:bodyPr/>
          <a:lstStyle/>
          <a:p>
            <a:r>
              <a:rPr lang="en-US" sz="3000" dirty="0">
                <a:latin typeface="Arial" charset="0"/>
                <a:ea typeface="ＭＳ Ｐゴシック" charset="0"/>
                <a:cs typeface="ＭＳ Ｐゴシック" charset="0"/>
              </a:rPr>
              <a:t>Hydroponic culture techniques come in </a:t>
            </a:r>
            <a:br>
              <a:rPr lang="en-US" sz="3000" dirty="0">
                <a:latin typeface="Arial" charset="0"/>
                <a:ea typeface="ＭＳ Ｐゴシック" charset="0"/>
                <a:cs typeface="ＭＳ Ｐゴシック" charset="0"/>
              </a:rPr>
            </a:br>
            <a:r>
              <a:rPr lang="en-US" sz="3000" dirty="0">
                <a:latin typeface="Arial" charset="0"/>
                <a:ea typeface="ＭＳ Ｐゴシック" charset="0"/>
                <a:cs typeface="ＭＳ Ｐゴシック" charset="0"/>
              </a:rPr>
              <a:t>different flavors</a:t>
            </a:r>
          </a:p>
        </p:txBody>
      </p:sp>
      <p:pic>
        <p:nvPicPr>
          <p:cNvPr id="8" name="Picture 10" descr="WK LOGO Nutriplanta-09.png">
            <a:extLst>
              <a:ext uri="{FF2B5EF4-FFF2-40B4-BE49-F238E27FC236}">
                <a16:creationId xmlns:a16="http://schemas.microsoft.com/office/drawing/2014/main" id="{054CAC40-E802-3843-B373-1F0685AFB6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304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Shape 7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Isosceles Triangle 8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302" name="Picture 6" descr="pp4e-fig-05-01-1"/>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857956" y="643467"/>
            <a:ext cx="7428086" cy="55710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7" name="Isosceles Triangle 8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ext Box 2"/>
          <p:cNvSpPr txBox="1">
            <a:spLocks noChangeArrowheads="1"/>
          </p:cNvSpPr>
          <p:nvPr/>
        </p:nvSpPr>
        <p:spPr bwMode="auto">
          <a:xfrm>
            <a:off x="4275138" y="3203575"/>
            <a:ext cx="1801812" cy="244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sp>
        <p:nvSpPr>
          <p:cNvPr id="55299" name="Text Box 3"/>
          <p:cNvSpPr txBox="1">
            <a:spLocks noChangeArrowheads="1"/>
          </p:cNvSpPr>
          <p:nvPr/>
        </p:nvSpPr>
        <p:spPr bwMode="auto">
          <a:xfrm>
            <a:off x="6477000" y="3200400"/>
            <a:ext cx="1820863" cy="244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sp>
        <p:nvSpPr>
          <p:cNvPr id="55300" name="Text Box 4"/>
          <p:cNvSpPr txBox="1">
            <a:spLocks noChangeArrowheads="1"/>
          </p:cNvSpPr>
          <p:nvPr/>
        </p:nvSpPr>
        <p:spPr bwMode="auto">
          <a:xfrm>
            <a:off x="4427538" y="6613525"/>
            <a:ext cx="1820862" cy="244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sp>
        <p:nvSpPr>
          <p:cNvPr id="55301" name="Text Box 5"/>
          <p:cNvSpPr txBox="1">
            <a:spLocks noChangeArrowheads="1"/>
          </p:cNvSpPr>
          <p:nvPr/>
        </p:nvSpPr>
        <p:spPr bwMode="auto">
          <a:xfrm>
            <a:off x="6680200" y="6537325"/>
            <a:ext cx="1770063" cy="244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pic>
        <p:nvPicPr>
          <p:cNvPr id="10" name="Picture 10" descr="WK LOGO Nutriplanta-09.png">
            <a:extLst>
              <a:ext uri="{FF2B5EF4-FFF2-40B4-BE49-F238E27FC236}">
                <a16:creationId xmlns:a16="http://schemas.microsoft.com/office/drawing/2014/main" id="{AAD07D25-39B4-394D-9942-3C08C74120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5">
            <a:extLst>
              <a:ext uri="{FF2B5EF4-FFF2-40B4-BE49-F238E27FC236}">
                <a16:creationId xmlns:a16="http://schemas.microsoft.com/office/drawing/2014/main" id="{8248E591-8C81-AB45-82A2-7CA7C0A461CE}"/>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18</a:t>
            </a:fld>
            <a:endParaRPr lang="en-US" altLang="en-PT" sz="1400"/>
          </a:p>
        </p:txBody>
      </p:sp>
    </p:spTree>
    <p:extLst>
      <p:ext uri="{BB962C8B-B14F-4D97-AF65-F5344CB8AC3E}">
        <p14:creationId xmlns:p14="http://schemas.microsoft.com/office/powerpoint/2010/main" val="4041337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83" name="Freeform: Shape 8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59154" y="0"/>
            <a:ext cx="1897292"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5" name="Freeform: Shape 8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13163" y="0"/>
            <a:ext cx="1902325"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3" name="Picture 12" descr="A picture containing purple, sitting, stuffed, teddy&#10;&#10;Description automatically generated">
            <a:extLst>
              <a:ext uri="{FF2B5EF4-FFF2-40B4-BE49-F238E27FC236}">
                <a16:creationId xmlns:a16="http://schemas.microsoft.com/office/drawing/2014/main" id="{AF1F9151-064C-AE43-A12B-C79F7E14FFF4}"/>
              </a:ext>
            </a:extLst>
          </p:cNvPr>
          <p:cNvPicPr>
            <a:picLocks noChangeAspect="1"/>
          </p:cNvPicPr>
          <p:nvPr/>
        </p:nvPicPr>
        <p:blipFill rotWithShape="1">
          <a:blip r:embed="rId2"/>
          <a:srcRect t="18235" r="2" b="18219"/>
          <a:stretch/>
        </p:blipFill>
        <p:spPr>
          <a:xfrm>
            <a:off x="1998220" y="-1"/>
            <a:ext cx="7144670"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87" name="Freeform: Shape 86">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8220" y="0"/>
            <a:ext cx="1465306"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flat screen tv sitting in a room&#10;&#10;Description automatically generated">
            <a:extLst>
              <a:ext uri="{FF2B5EF4-FFF2-40B4-BE49-F238E27FC236}">
                <a16:creationId xmlns:a16="http://schemas.microsoft.com/office/drawing/2014/main" id="{139FD898-4223-214B-AB5D-1E86E3E94692}"/>
              </a:ext>
            </a:extLst>
          </p:cNvPr>
          <p:cNvPicPr>
            <a:picLocks noChangeAspect="1"/>
          </p:cNvPicPr>
          <p:nvPr/>
        </p:nvPicPr>
        <p:blipFill rotWithShape="1">
          <a:blip r:embed="rId3"/>
          <a:srcRect t="18820" r="-1" b="17666"/>
          <a:stretch/>
        </p:blipFill>
        <p:spPr>
          <a:xfrm>
            <a:off x="1995507" y="3452815"/>
            <a:ext cx="7148493"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89" name="Freeform: Shape 88">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5507" y="3452813"/>
            <a:ext cx="2055742"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10" descr="WK LOGO Nutriplanta-09.png">
            <a:extLst>
              <a:ext uri="{FF2B5EF4-FFF2-40B4-BE49-F238E27FC236}">
                <a16:creationId xmlns:a16="http://schemas.microsoft.com/office/drawing/2014/main" id="{D73B72A8-03A0-0A42-A3AA-455CCA6FE3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5">
            <a:extLst>
              <a:ext uri="{FF2B5EF4-FFF2-40B4-BE49-F238E27FC236}">
                <a16:creationId xmlns:a16="http://schemas.microsoft.com/office/drawing/2014/main" id="{B2CD440D-FE82-7646-8256-829ED095E89E}"/>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19</a:t>
            </a:fld>
            <a:endParaRPr lang="en-US" altLang="en-PT" sz="1400"/>
          </a:p>
        </p:txBody>
      </p:sp>
    </p:spTree>
    <p:extLst>
      <p:ext uri="{BB962C8B-B14F-4D97-AF65-F5344CB8AC3E}">
        <p14:creationId xmlns:p14="http://schemas.microsoft.com/office/powerpoint/2010/main" val="1987054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4FC700-2736-A147-B25F-4CFA8C8D4E26}" type="slidenum">
              <a:rPr lang="en-US" sz="1400"/>
              <a:pPr/>
              <a:t>2</a:t>
            </a:fld>
            <a:endParaRPr lang="en-US" sz="1400"/>
          </a:p>
        </p:txBody>
      </p:sp>
      <p:sp>
        <p:nvSpPr>
          <p:cNvPr id="15364" name="Rectangle 2"/>
          <p:cNvSpPr>
            <a:spLocks noGrp="1" noChangeArrowheads="1"/>
          </p:cNvSpPr>
          <p:nvPr>
            <p:ph type="ctrTitle"/>
          </p:nvPr>
        </p:nvSpPr>
        <p:spPr>
          <a:xfrm>
            <a:off x="0" y="0"/>
            <a:ext cx="9144000" cy="1268760"/>
          </a:xfrm>
          <a:solidFill>
            <a:srgbClr val="E5ECEC"/>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t>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t>				</a:t>
            </a:r>
            <a:r>
              <a:rPr lang="en-US" b="1" dirty="0" err="1">
                <a:ln w="11430"/>
                <a:solidFill>
                  <a:srgbClr val="479273"/>
                </a:solidFill>
                <a:effectLst>
                  <a:outerShdw blurRad="50800" dist="39000" dir="5460000" algn="tl">
                    <a:srgbClr val="000000">
                      <a:alpha val="38000"/>
                    </a:srgbClr>
                  </a:outerShdw>
                </a:effectLst>
                <a:latin typeface="Arial" charset="0"/>
                <a:ea typeface="ＭＳ Ｐゴシック" charset="0"/>
                <a:cs typeface="ＭＳ Ｐゴシック" charset="0"/>
              </a:rPr>
              <a:t>Nutriç</a:t>
            </a:r>
            <a:r>
              <a:rPr lang="en-US" altLang="ja-JP" b="1" dirty="0" err="1">
                <a:ln w="11430"/>
                <a:solidFill>
                  <a:srgbClr val="479273"/>
                </a:solidFill>
                <a:effectLst>
                  <a:outerShdw blurRad="50800" dist="39000" dir="5460000" algn="tl">
                    <a:srgbClr val="000000">
                      <a:alpha val="38000"/>
                    </a:srgbClr>
                  </a:outerShdw>
                </a:effectLst>
                <a:latin typeface="Arial" charset="0"/>
                <a:ea typeface="ＭＳ Ｐゴシック" charset="0"/>
                <a:cs typeface="ＭＳ Ｐゴシック" charset="0"/>
              </a:rPr>
              <a:t>ão</a:t>
            </a:r>
            <a:r>
              <a:rPr lang="en-US" altLang="ja-JP" b="1" dirty="0">
                <a:ln w="11430"/>
                <a:solidFill>
                  <a:srgbClr val="479273"/>
                </a:solidFill>
                <a:effectLst>
                  <a:outerShdw blurRad="50800" dist="39000" dir="5460000" algn="tl">
                    <a:srgbClr val="000000">
                      <a:alpha val="38000"/>
                    </a:srgbClr>
                  </a:outerShdw>
                </a:effectLst>
                <a:latin typeface="Arial" charset="0"/>
                <a:ea typeface="ＭＳ Ｐゴシック" charset="0"/>
                <a:cs typeface="ＭＳ Ｐゴシック" charset="0"/>
              </a:rPr>
              <a:t> Vegetal</a:t>
            </a:r>
            <a:endParaRPr lang="en-US" b="1" dirty="0">
              <a:ln w="11430"/>
              <a:solidFill>
                <a:srgbClr val="479273"/>
              </a:solidFill>
              <a:effectLst>
                <a:outerShdw blurRad="50800" dist="39000" dir="5460000" algn="tl">
                  <a:srgbClr val="000000">
                    <a:alpha val="38000"/>
                  </a:srgbClr>
                </a:outerShdw>
              </a:effectLst>
              <a:latin typeface="Arial" charset="0"/>
              <a:ea typeface="ＭＳ Ｐゴシック" charset="0"/>
              <a:cs typeface="ＭＳ Ｐゴシック" charset="0"/>
            </a:endParaRPr>
          </a:p>
        </p:txBody>
      </p:sp>
      <p:sp>
        <p:nvSpPr>
          <p:cNvPr id="22533" name="Rectangle 8"/>
          <p:cNvSpPr>
            <a:spLocks noChangeArrowheads="1"/>
          </p:cNvSpPr>
          <p:nvPr/>
        </p:nvSpPr>
        <p:spPr bwMode="auto">
          <a:xfrm>
            <a:off x="6761163" y="4124325"/>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GB"/>
          </a:p>
        </p:txBody>
      </p:sp>
      <p:sp>
        <p:nvSpPr>
          <p:cNvPr id="2" name="Subtitle 1"/>
          <p:cNvSpPr>
            <a:spLocks noGrp="1"/>
          </p:cNvSpPr>
          <p:nvPr>
            <p:ph type="subTitle" idx="1"/>
          </p:nvPr>
        </p:nvSpPr>
        <p:spPr>
          <a:xfrm>
            <a:off x="393304" y="3601502"/>
            <a:ext cx="8064896" cy="1752600"/>
          </a:xfrm>
        </p:spPr>
        <p:txBody>
          <a:bodyPr/>
          <a:lstStyle/>
          <a:p>
            <a:pPr algn="l"/>
            <a:r>
              <a:rPr lang="en-GB" sz="1600" b="1" dirty="0" err="1"/>
              <a:t>Objectivos</a:t>
            </a:r>
            <a:r>
              <a:rPr lang="en-GB" sz="1600" b="1" dirty="0"/>
              <a:t> da aula:</a:t>
            </a:r>
          </a:p>
          <a:p>
            <a:pPr algn="l"/>
            <a:endParaRPr lang="en-GB" sz="1600" dirty="0"/>
          </a:p>
          <a:p>
            <a:pPr algn="l"/>
            <a:r>
              <a:rPr lang="en-GB" sz="1600" dirty="0"/>
              <a:t>1 – </a:t>
            </a:r>
            <a:r>
              <a:rPr lang="en-GB" sz="1600" dirty="0" err="1"/>
              <a:t>Definição</a:t>
            </a:r>
            <a:r>
              <a:rPr lang="en-GB" sz="1600" dirty="0"/>
              <a:t> de </a:t>
            </a:r>
            <a:r>
              <a:rPr lang="en-GB" sz="1600" dirty="0" err="1"/>
              <a:t>nutriente</a:t>
            </a:r>
            <a:r>
              <a:rPr lang="en-GB" sz="1600" dirty="0"/>
              <a:t> </a:t>
            </a:r>
            <a:r>
              <a:rPr lang="en-GB" sz="1600" dirty="0" err="1"/>
              <a:t>essencial</a:t>
            </a:r>
            <a:endParaRPr lang="en-GB" sz="1600" dirty="0"/>
          </a:p>
          <a:p>
            <a:pPr algn="l"/>
            <a:r>
              <a:rPr lang="en-GB" sz="1600" dirty="0"/>
              <a:t>2 – </a:t>
            </a:r>
            <a:r>
              <a:rPr lang="en-GB" sz="1600" dirty="0" err="1"/>
              <a:t>Classificação</a:t>
            </a:r>
            <a:r>
              <a:rPr lang="en-GB" sz="1600" dirty="0"/>
              <a:t> dos nutrients </a:t>
            </a:r>
            <a:r>
              <a:rPr lang="en-GB" sz="1600" dirty="0" err="1"/>
              <a:t>essenciais</a:t>
            </a:r>
            <a:endParaRPr lang="en-GB" sz="1600" dirty="0"/>
          </a:p>
          <a:p>
            <a:pPr algn="l"/>
            <a:r>
              <a:rPr lang="en-GB" sz="1600" dirty="0"/>
              <a:t>3 – </a:t>
            </a:r>
            <a:r>
              <a:rPr lang="en-GB" sz="1600" dirty="0" err="1"/>
              <a:t>Hidroponia</a:t>
            </a:r>
            <a:r>
              <a:rPr lang="en-GB" sz="1600" dirty="0"/>
              <a:t> e </a:t>
            </a:r>
            <a:r>
              <a:rPr lang="en-GB" sz="1600" dirty="0" err="1"/>
              <a:t>soluções</a:t>
            </a:r>
            <a:r>
              <a:rPr lang="en-GB" sz="1600" dirty="0"/>
              <a:t> </a:t>
            </a:r>
            <a:r>
              <a:rPr lang="en-GB" sz="1600" dirty="0" err="1"/>
              <a:t>nutritivas</a:t>
            </a:r>
            <a:endParaRPr lang="en-GB" sz="1600" dirty="0"/>
          </a:p>
          <a:p>
            <a:pPr algn="l"/>
            <a:r>
              <a:rPr lang="en-GB" sz="1600" dirty="0"/>
              <a:t>4 – A lei do </a:t>
            </a:r>
            <a:r>
              <a:rPr lang="en-GB" sz="1600" dirty="0" err="1"/>
              <a:t>mínimo</a:t>
            </a:r>
            <a:endParaRPr lang="en-GB" sz="1600" dirty="0"/>
          </a:p>
          <a:p>
            <a:pPr algn="l"/>
            <a:r>
              <a:rPr lang="en-GB" sz="1600" dirty="0"/>
              <a:t>5 – </a:t>
            </a:r>
            <a:r>
              <a:rPr lang="en-GB" sz="1600" dirty="0" err="1"/>
              <a:t>Sintomas</a:t>
            </a:r>
            <a:r>
              <a:rPr lang="en-GB" sz="1600" dirty="0"/>
              <a:t> de </a:t>
            </a:r>
            <a:r>
              <a:rPr lang="en-GB" sz="1600" dirty="0" err="1"/>
              <a:t>deficiência</a:t>
            </a:r>
            <a:r>
              <a:rPr lang="en-GB" sz="1600" dirty="0"/>
              <a:t> de </a:t>
            </a:r>
            <a:r>
              <a:rPr lang="en-GB" sz="1600" dirty="0" err="1"/>
              <a:t>nutrientes</a:t>
            </a:r>
            <a:endParaRPr lang="en-GB" sz="1600" dirty="0"/>
          </a:p>
        </p:txBody>
      </p:sp>
      <p:sp>
        <p:nvSpPr>
          <p:cNvPr id="3" name="TextBox 2"/>
          <p:cNvSpPr txBox="1"/>
          <p:nvPr/>
        </p:nvSpPr>
        <p:spPr>
          <a:xfrm>
            <a:off x="-520219" y="5278327"/>
            <a:ext cx="184666" cy="461665"/>
          </a:xfrm>
          <a:prstGeom prst="rect">
            <a:avLst/>
          </a:prstGeom>
          <a:noFill/>
        </p:spPr>
        <p:txBody>
          <a:bodyPr wrap="none" rtlCol="0">
            <a:spAutoFit/>
          </a:bodyPr>
          <a:lstStyle/>
          <a:p>
            <a:endParaRPr lang="en-GB" dirty="0"/>
          </a:p>
        </p:txBody>
      </p:sp>
      <p:sp>
        <p:nvSpPr>
          <p:cNvPr id="4" name="TextBox 3">
            <a:extLst>
              <a:ext uri="{FF2B5EF4-FFF2-40B4-BE49-F238E27FC236}">
                <a16:creationId xmlns:a16="http://schemas.microsoft.com/office/drawing/2014/main" id="{4CC102B5-AE2A-7A4B-B9BB-CA42E6C694AF}"/>
              </a:ext>
            </a:extLst>
          </p:cNvPr>
          <p:cNvSpPr txBox="1"/>
          <p:nvPr/>
        </p:nvSpPr>
        <p:spPr>
          <a:xfrm>
            <a:off x="1319841" y="2020734"/>
            <a:ext cx="6504317" cy="1200329"/>
          </a:xfrm>
          <a:prstGeom prst="rect">
            <a:avLst/>
          </a:prstGeom>
          <a:noFill/>
        </p:spPr>
        <p:txBody>
          <a:bodyPr wrap="square" rtlCol="0">
            <a:spAutoFit/>
          </a:bodyPr>
          <a:lstStyle/>
          <a:p>
            <a:r>
              <a:rPr lang="en-PT" b="1" dirty="0">
                <a:solidFill>
                  <a:schemeClr val="tx1">
                    <a:lumMod val="65000"/>
                    <a:lumOff val="35000"/>
                  </a:schemeClr>
                </a:solidFill>
              </a:rPr>
              <a:t>O objectivo deste bloco de aulas teóricas é dar aos alunos os fundamentos básicos da nutrição vegetal</a:t>
            </a:r>
          </a:p>
        </p:txBody>
      </p:sp>
      <p:pic>
        <p:nvPicPr>
          <p:cNvPr id="13" name="Picture 9" descr="WK LOGO Nutriplanta-09.png">
            <a:extLst>
              <a:ext uri="{FF2B5EF4-FFF2-40B4-BE49-F238E27FC236}">
                <a16:creationId xmlns:a16="http://schemas.microsoft.com/office/drawing/2014/main" id="{C9CA4CF7-4968-9F49-9F02-0FB1B67364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a:extLst>
              <a:ext uri="{FF2B5EF4-FFF2-40B4-BE49-F238E27FC236}">
                <a16:creationId xmlns:a16="http://schemas.microsoft.com/office/drawing/2014/main" id="{BBF22D84-432A-9A4B-BC69-F228459F710A}"/>
              </a:ext>
            </a:extLst>
          </p:cNvPr>
          <p:cNvSpPr txBox="1">
            <a:spLocks noChangeArrowheads="1"/>
          </p:cNvSpPr>
          <p:nvPr/>
        </p:nvSpPr>
        <p:spPr bwMode="auto">
          <a:xfrm>
            <a:off x="3348038" y="6165850"/>
            <a:ext cx="291817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i="1" dirty="0"/>
              <a:t>Teresa Dias – </a:t>
            </a:r>
            <a:r>
              <a:rPr lang="en-GB" sz="1600" i="1" dirty="0" err="1"/>
              <a:t>mtdias@fc.ul.pt</a:t>
            </a:r>
            <a:endParaRPr lang="en-GB" sz="1600" i="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24785" y="5490971"/>
            <a:ext cx="5221554" cy="1159200"/>
          </a:xfrm>
          <a:prstGeom prst="rect">
            <a:avLst/>
          </a:prstGeom>
        </p:spPr>
        <p:txBody>
          <a:bodyPr vert="horz" lIns="91440" tIns="45720" rIns="91440" bIns="45720" rtlCol="0" anchor="ctr">
            <a:normAutofit/>
          </a:bodyPr>
          <a:lstStyle/>
          <a:p>
            <a:pPr eaLnBrk="1" hangingPunct="1">
              <a:lnSpc>
                <a:spcPct val="90000"/>
              </a:lnSpc>
              <a:spcAft>
                <a:spcPts val="600"/>
              </a:spcAft>
            </a:pPr>
            <a:r>
              <a:rPr lang="en-US" sz="3500" kern="1200">
                <a:solidFill>
                  <a:srgbClr val="FFFFFF"/>
                </a:solidFill>
                <a:latin typeface="+mj-lt"/>
                <a:ea typeface="+mj-ea"/>
                <a:cs typeface="+mj-cs"/>
              </a:rPr>
              <a:t>https://www.youtube.com/watch?v=F_WuJ9P1u-k</a:t>
            </a:r>
          </a:p>
        </p:txBody>
      </p:sp>
      <p:pic>
        <p:nvPicPr>
          <p:cNvPr id="3" name="Amazing Hydroponic farm Japan Gandpa Do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3715" y="390832"/>
            <a:ext cx="8106034" cy="4519114"/>
          </a:xfrm>
          <a:prstGeom prst="rect">
            <a:avLst/>
          </a:prstGeom>
        </p:spPr>
      </p:pic>
      <p:pic>
        <p:nvPicPr>
          <p:cNvPr id="9" name="Picture 10" descr="WK LOGO Nutriplanta-09.png">
            <a:extLst>
              <a:ext uri="{FF2B5EF4-FFF2-40B4-BE49-F238E27FC236}">
                <a16:creationId xmlns:a16="http://schemas.microsoft.com/office/drawing/2014/main" id="{2F1D3BBC-B915-BC47-B4ED-680B0F8B9A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5">
            <a:extLst>
              <a:ext uri="{FF2B5EF4-FFF2-40B4-BE49-F238E27FC236}">
                <a16:creationId xmlns:a16="http://schemas.microsoft.com/office/drawing/2014/main" id="{B2B8167B-1CF0-C041-B363-A322E3E7D3ED}"/>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20</a:t>
            </a:fld>
            <a:endParaRPr lang="en-US" altLang="en-PT" sz="1400"/>
          </a:p>
        </p:txBody>
      </p:sp>
    </p:spTree>
    <p:extLst>
      <p:ext uri="{BB962C8B-B14F-4D97-AF65-F5344CB8AC3E}">
        <p14:creationId xmlns:p14="http://schemas.microsoft.com/office/powerpoint/2010/main" val="3183653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4275138" y="3203575"/>
            <a:ext cx="1801812" cy="244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sp>
        <p:nvSpPr>
          <p:cNvPr id="55299" name="Text Box 3"/>
          <p:cNvSpPr txBox="1">
            <a:spLocks noChangeArrowheads="1"/>
          </p:cNvSpPr>
          <p:nvPr/>
        </p:nvSpPr>
        <p:spPr bwMode="auto">
          <a:xfrm>
            <a:off x="6477000" y="3200400"/>
            <a:ext cx="1820863" cy="244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sp>
        <p:nvSpPr>
          <p:cNvPr id="55300" name="Text Box 4"/>
          <p:cNvSpPr txBox="1">
            <a:spLocks noChangeArrowheads="1"/>
          </p:cNvSpPr>
          <p:nvPr/>
        </p:nvSpPr>
        <p:spPr bwMode="auto">
          <a:xfrm>
            <a:off x="4427538" y="6613525"/>
            <a:ext cx="1820862" cy="244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sp>
        <p:nvSpPr>
          <p:cNvPr id="55301" name="Text Box 5"/>
          <p:cNvSpPr txBox="1">
            <a:spLocks noChangeArrowheads="1"/>
          </p:cNvSpPr>
          <p:nvPr/>
        </p:nvSpPr>
        <p:spPr bwMode="auto">
          <a:xfrm>
            <a:off x="6680200" y="6537325"/>
            <a:ext cx="1770063" cy="244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pic>
        <p:nvPicPr>
          <p:cNvPr id="12" name="Picture 10" descr="WK LOGO Nutriplanta-09.png">
            <a:extLst>
              <a:ext uri="{FF2B5EF4-FFF2-40B4-BE49-F238E27FC236}">
                <a16:creationId xmlns:a16="http://schemas.microsoft.com/office/drawing/2014/main" id="{B9109F93-2F8B-0C44-BBCD-2B195D830C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7E26A89-C3A7-EB4A-8C32-7FF0B1B5C91D}"/>
              </a:ext>
            </a:extLst>
          </p:cNvPr>
          <p:cNvSpPr txBox="1"/>
          <p:nvPr/>
        </p:nvSpPr>
        <p:spPr>
          <a:xfrm>
            <a:off x="3635896" y="188640"/>
            <a:ext cx="1898277" cy="461665"/>
          </a:xfrm>
          <a:prstGeom prst="rect">
            <a:avLst/>
          </a:prstGeom>
          <a:noFill/>
        </p:spPr>
        <p:txBody>
          <a:bodyPr wrap="none" rtlCol="0">
            <a:spAutoFit/>
          </a:bodyPr>
          <a:lstStyle/>
          <a:p>
            <a:r>
              <a:rPr lang="en-PT" dirty="0"/>
              <a:t>Hydroponics</a:t>
            </a:r>
          </a:p>
        </p:txBody>
      </p:sp>
      <p:pic>
        <p:nvPicPr>
          <p:cNvPr id="3" name="Picture 2" descr="A screenshot of a cell phone&#10;&#10;Description automatically generated">
            <a:extLst>
              <a:ext uri="{FF2B5EF4-FFF2-40B4-BE49-F238E27FC236}">
                <a16:creationId xmlns:a16="http://schemas.microsoft.com/office/drawing/2014/main" id="{B37D2024-BEF0-374C-A7DE-A85F0880C208}"/>
              </a:ext>
            </a:extLst>
          </p:cNvPr>
          <p:cNvPicPr>
            <a:picLocks noChangeAspect="1"/>
          </p:cNvPicPr>
          <p:nvPr/>
        </p:nvPicPr>
        <p:blipFill rotWithShape="1">
          <a:blip r:embed="rId3"/>
          <a:srcRect l="35825" t="22333" r="7587" b="7161"/>
          <a:stretch/>
        </p:blipFill>
        <p:spPr>
          <a:xfrm>
            <a:off x="748619" y="908720"/>
            <a:ext cx="7639805" cy="5949280"/>
          </a:xfrm>
          <a:prstGeom prst="rect">
            <a:avLst/>
          </a:prstGeom>
        </p:spPr>
      </p:pic>
      <p:sp>
        <p:nvSpPr>
          <p:cNvPr id="10" name="Slide Number Placeholder 5">
            <a:extLst>
              <a:ext uri="{FF2B5EF4-FFF2-40B4-BE49-F238E27FC236}">
                <a16:creationId xmlns:a16="http://schemas.microsoft.com/office/drawing/2014/main" id="{68B0A6E8-494C-5841-A843-C517CCB9FE1F}"/>
              </a:ext>
            </a:extLst>
          </p:cNvPr>
          <p:cNvSpPr>
            <a:spLocks noGrp="1"/>
          </p:cNvSpPr>
          <p:nvPr>
            <p:ph type="sldNum" sz="quarter" idx="12"/>
          </p:nvPr>
        </p:nvSpPr>
        <p:spPr>
          <a:xfrm>
            <a:off x="6805024" y="6275094"/>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21</a:t>
            </a:fld>
            <a:endParaRPr lang="en-US" altLang="en-PT" sz="1400"/>
          </a:p>
        </p:txBody>
      </p:sp>
    </p:spTree>
    <p:extLst>
      <p:ext uri="{BB962C8B-B14F-4D97-AF65-F5344CB8AC3E}">
        <p14:creationId xmlns:p14="http://schemas.microsoft.com/office/powerpoint/2010/main" val="2855600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4275138" y="3203575"/>
            <a:ext cx="1801812" cy="244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sp>
        <p:nvSpPr>
          <p:cNvPr id="55299" name="Text Box 3"/>
          <p:cNvSpPr txBox="1">
            <a:spLocks noChangeArrowheads="1"/>
          </p:cNvSpPr>
          <p:nvPr/>
        </p:nvSpPr>
        <p:spPr bwMode="auto">
          <a:xfrm>
            <a:off x="6477000" y="3200400"/>
            <a:ext cx="1820863" cy="244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sp>
        <p:nvSpPr>
          <p:cNvPr id="55300" name="Text Box 4"/>
          <p:cNvSpPr txBox="1">
            <a:spLocks noChangeArrowheads="1"/>
          </p:cNvSpPr>
          <p:nvPr/>
        </p:nvSpPr>
        <p:spPr bwMode="auto">
          <a:xfrm>
            <a:off x="4427538" y="6613525"/>
            <a:ext cx="1820862" cy="244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sp>
        <p:nvSpPr>
          <p:cNvPr id="55301" name="Text Box 5"/>
          <p:cNvSpPr txBox="1">
            <a:spLocks noChangeArrowheads="1"/>
          </p:cNvSpPr>
          <p:nvPr/>
        </p:nvSpPr>
        <p:spPr bwMode="auto">
          <a:xfrm>
            <a:off x="6680200" y="6537325"/>
            <a:ext cx="1770063" cy="244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pic>
        <p:nvPicPr>
          <p:cNvPr id="12" name="Picture 10" descr="WK LOGO Nutriplanta-09.png">
            <a:extLst>
              <a:ext uri="{FF2B5EF4-FFF2-40B4-BE49-F238E27FC236}">
                <a16:creationId xmlns:a16="http://schemas.microsoft.com/office/drawing/2014/main" id="{B9109F93-2F8B-0C44-BBCD-2B195D830C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7E26A89-C3A7-EB4A-8C32-7FF0B1B5C91D}"/>
              </a:ext>
            </a:extLst>
          </p:cNvPr>
          <p:cNvSpPr txBox="1"/>
          <p:nvPr/>
        </p:nvSpPr>
        <p:spPr>
          <a:xfrm>
            <a:off x="4199566" y="484032"/>
            <a:ext cx="1898277" cy="461665"/>
          </a:xfrm>
          <a:prstGeom prst="rect">
            <a:avLst/>
          </a:prstGeom>
          <a:noFill/>
        </p:spPr>
        <p:txBody>
          <a:bodyPr wrap="none" rtlCol="0">
            <a:spAutoFit/>
          </a:bodyPr>
          <a:lstStyle/>
          <a:p>
            <a:r>
              <a:rPr lang="en-PT" dirty="0"/>
              <a:t>Hydroponics</a:t>
            </a:r>
          </a:p>
        </p:txBody>
      </p:sp>
      <p:sp>
        <p:nvSpPr>
          <p:cNvPr id="2" name="TextBox 1">
            <a:extLst>
              <a:ext uri="{FF2B5EF4-FFF2-40B4-BE49-F238E27FC236}">
                <a16:creationId xmlns:a16="http://schemas.microsoft.com/office/drawing/2014/main" id="{B8C88F9A-2A37-8544-8162-DEF5288C9408}"/>
              </a:ext>
            </a:extLst>
          </p:cNvPr>
          <p:cNvSpPr txBox="1"/>
          <p:nvPr/>
        </p:nvSpPr>
        <p:spPr>
          <a:xfrm>
            <a:off x="663649" y="1847918"/>
            <a:ext cx="8093216" cy="4154984"/>
          </a:xfrm>
          <a:prstGeom prst="rect">
            <a:avLst/>
          </a:prstGeom>
          <a:noFill/>
        </p:spPr>
        <p:txBody>
          <a:bodyPr wrap="square" rtlCol="0">
            <a:spAutoFit/>
          </a:bodyPr>
          <a:lstStyle/>
          <a:p>
            <a:r>
              <a:rPr lang="en-PT" dirty="0"/>
              <a:t>At</a:t>
            </a:r>
          </a:p>
          <a:p>
            <a:endParaRPr lang="en-PT" dirty="0"/>
          </a:p>
          <a:p>
            <a:r>
              <a:rPr lang="en-GB" dirty="0">
                <a:hlinkClick r:id="rId3"/>
              </a:rPr>
              <a:t>https://www.2lua.vn/agritec/hydroponics-calculator.html?hl=en</a:t>
            </a:r>
            <a:endParaRPr lang="en-GB" dirty="0"/>
          </a:p>
          <a:p>
            <a:endParaRPr lang="en-PT" dirty="0"/>
          </a:p>
          <a:p>
            <a:endParaRPr lang="en-PT" dirty="0"/>
          </a:p>
          <a:p>
            <a:r>
              <a:rPr lang="en-GB" dirty="0"/>
              <a:t>Y</a:t>
            </a:r>
            <a:r>
              <a:rPr lang="en-PT" dirty="0"/>
              <a:t>ou can see the basics of an hydroponic calculator that </a:t>
            </a:r>
          </a:p>
          <a:p>
            <a:r>
              <a:rPr lang="en-GB" dirty="0"/>
              <a:t>C</a:t>
            </a:r>
            <a:r>
              <a:rPr lang="en-PT" dirty="0"/>
              <a:t>ombines plants needs with the available chemicals in order to rich a certain production.</a:t>
            </a:r>
          </a:p>
          <a:p>
            <a:endParaRPr lang="en-PT" dirty="0"/>
          </a:p>
          <a:p>
            <a:r>
              <a:rPr lang="en-PT" dirty="0"/>
              <a:t>Try!</a:t>
            </a:r>
          </a:p>
        </p:txBody>
      </p:sp>
      <p:sp>
        <p:nvSpPr>
          <p:cNvPr id="10" name="Slide Number Placeholder 5">
            <a:extLst>
              <a:ext uri="{FF2B5EF4-FFF2-40B4-BE49-F238E27FC236}">
                <a16:creationId xmlns:a16="http://schemas.microsoft.com/office/drawing/2014/main" id="{8038B222-2E6E-5A45-AD89-16129DC54234}"/>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22</a:t>
            </a:fld>
            <a:endParaRPr lang="en-US" altLang="en-PT" sz="1400"/>
          </a:p>
        </p:txBody>
      </p:sp>
    </p:spTree>
    <p:extLst>
      <p:ext uri="{BB962C8B-B14F-4D97-AF65-F5344CB8AC3E}">
        <p14:creationId xmlns:p14="http://schemas.microsoft.com/office/powerpoint/2010/main" val="1858314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p:nvPr>
        </p:nvSpPr>
        <p:spPr>
          <a:xfrm>
            <a:off x="0" y="0"/>
            <a:ext cx="9144000" cy="1295400"/>
          </a:xfrm>
          <a:solidFill>
            <a:srgbClr val="E5ECEC"/>
          </a:solidFill>
        </p:spPr>
        <p:txBody>
          <a:bodyPr/>
          <a:lstStyle/>
          <a:p>
            <a:pPr eaLnBrk="1" hangingPunct="1"/>
            <a:r>
              <a:rPr lang="en-US" sz="2400">
                <a:solidFill>
                  <a:srgbClr val="CA4408"/>
                </a:solidFill>
                <a:latin typeface="Arial" charset="0"/>
                <a:ea typeface="ＭＳ Ｐゴシック" charset="0"/>
                <a:cs typeface="ＭＳ Ｐゴシック" charset="0"/>
              </a:rPr>
              <a:t>Justus von Leibig (1844)</a:t>
            </a:r>
            <a:endParaRPr lang="en-US" sz="2400">
              <a:solidFill>
                <a:schemeClr val="tx1"/>
              </a:solidFill>
              <a:latin typeface="Arial" charset="0"/>
              <a:ea typeface="ＭＳ Ｐゴシック" charset="0"/>
              <a:cs typeface="ＭＳ Ｐゴシック" charset="0"/>
            </a:endParaRPr>
          </a:p>
        </p:txBody>
      </p:sp>
      <p:sp>
        <p:nvSpPr>
          <p:cNvPr id="17414" name="Rectangle 4"/>
          <p:cNvSpPr>
            <a:spLocks noChangeArrowheads="1"/>
          </p:cNvSpPr>
          <p:nvPr/>
        </p:nvSpPr>
        <p:spPr bwMode="auto">
          <a:xfrm>
            <a:off x="914400" y="1600200"/>
            <a:ext cx="7315200" cy="1752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spcBef>
                <a:spcPct val="20000"/>
              </a:spcBef>
              <a:buFont typeface="Wingdings" charset="0"/>
              <a:buChar char="ü"/>
            </a:pPr>
            <a:r>
              <a:rPr lang="pt-PT" sz="1800">
                <a:latin typeface="Times New Roman" charset="0"/>
              </a:rPr>
              <a:t>Estabelece atrav</a:t>
            </a:r>
            <a:r>
              <a:rPr lang="pt-PT" altLang="ja-JP" sz="1800"/>
              <a:t>és da </a:t>
            </a:r>
            <a:r>
              <a:rPr lang="pt-PT" altLang="ja-JP" sz="1800" b="1">
                <a:solidFill>
                  <a:schemeClr val="hlink"/>
                </a:solidFill>
                <a:latin typeface="Times New Roman" charset="0"/>
              </a:rPr>
              <a:t>experimentação</a:t>
            </a:r>
            <a:r>
              <a:rPr lang="pt-PT" altLang="ja-JP" sz="1800">
                <a:latin typeface="Times New Roman" charset="0"/>
              </a:rPr>
              <a:t> o carácter </a:t>
            </a:r>
            <a:r>
              <a:rPr lang="pt-PT" altLang="ja-JP" sz="1800" b="1" u="sng">
                <a:solidFill>
                  <a:srgbClr val="CA4408"/>
                </a:solidFill>
                <a:latin typeface="Times New Roman" charset="0"/>
              </a:rPr>
              <a:t>puramente mineral</a:t>
            </a:r>
            <a:r>
              <a:rPr lang="pt-PT" altLang="ja-JP" sz="1800">
                <a:latin typeface="Times New Roman" charset="0"/>
              </a:rPr>
              <a:t> da nutrição vegetal.</a:t>
            </a:r>
          </a:p>
          <a:p>
            <a:pPr lvl="1" eaLnBrk="1" hangingPunct="1">
              <a:spcBef>
                <a:spcPct val="20000"/>
              </a:spcBef>
              <a:buFont typeface="Wingdings" charset="0"/>
              <a:buChar char="ü"/>
            </a:pPr>
            <a:r>
              <a:rPr lang="pt-PT" altLang="ja-JP" sz="1600">
                <a:latin typeface="Times New Roman" charset="0"/>
              </a:rPr>
              <a:t>Análise da composição química das cinzas</a:t>
            </a:r>
          </a:p>
          <a:p>
            <a:pPr lvl="1" eaLnBrk="1" hangingPunct="1">
              <a:spcBef>
                <a:spcPct val="20000"/>
              </a:spcBef>
              <a:buFont typeface="Wingdings" charset="0"/>
              <a:buChar char="ü"/>
            </a:pPr>
            <a:r>
              <a:rPr lang="pt-PT" altLang="ja-JP" sz="1600">
                <a:latin typeface="Times New Roman" charset="0"/>
              </a:rPr>
              <a:t>Hidroponia</a:t>
            </a:r>
            <a:endParaRPr lang="pt-PT" sz="1600">
              <a:latin typeface="Times New Roman" charset="0"/>
            </a:endParaRPr>
          </a:p>
        </p:txBody>
      </p:sp>
      <p:sp>
        <p:nvSpPr>
          <p:cNvPr id="39941" name="Text Box 5"/>
          <p:cNvSpPr txBox="1">
            <a:spLocks noChangeArrowheads="1"/>
          </p:cNvSpPr>
          <p:nvPr/>
        </p:nvSpPr>
        <p:spPr bwMode="auto">
          <a:xfrm>
            <a:off x="1524000" y="5638800"/>
            <a:ext cx="2098675" cy="457200"/>
          </a:xfrm>
          <a:prstGeom prst="rect">
            <a:avLst/>
          </a:prstGeom>
          <a:solidFill>
            <a:srgbClr val="B5CC64"/>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t>Lei do m</a:t>
            </a:r>
            <a:r>
              <a:rPr lang="en-US" altLang="ja-JP"/>
              <a:t>ínimo</a:t>
            </a:r>
            <a:endParaRPr lang="en-US"/>
          </a:p>
        </p:txBody>
      </p:sp>
      <p:sp>
        <p:nvSpPr>
          <p:cNvPr id="39942" name="Text Box 6"/>
          <p:cNvSpPr txBox="1">
            <a:spLocks noChangeArrowheads="1"/>
          </p:cNvSpPr>
          <p:nvPr/>
        </p:nvSpPr>
        <p:spPr bwMode="auto">
          <a:xfrm>
            <a:off x="5867400" y="5638800"/>
            <a:ext cx="1905000" cy="457200"/>
          </a:xfrm>
          <a:prstGeom prst="rect">
            <a:avLst/>
          </a:prstGeom>
          <a:solidFill>
            <a:srgbClr val="B5CC64"/>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a:t>Hidroponia</a:t>
            </a:r>
          </a:p>
        </p:txBody>
      </p:sp>
      <p:pic>
        <p:nvPicPr>
          <p:cNvPr id="17417" name="Picture 7"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81200"/>
            <a:ext cx="25019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Picture 8" descr="barr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50" y="2743200"/>
            <a:ext cx="3409950" cy="291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0" descr="WK LOGO Nutriplanta-09.png">
            <a:extLst>
              <a:ext uri="{FF2B5EF4-FFF2-40B4-BE49-F238E27FC236}">
                <a16:creationId xmlns:a16="http://schemas.microsoft.com/office/drawing/2014/main" id="{1E25CFB7-5A32-B64B-A739-DE862C0189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a:extLst>
              <a:ext uri="{FF2B5EF4-FFF2-40B4-BE49-F238E27FC236}">
                <a16:creationId xmlns:a16="http://schemas.microsoft.com/office/drawing/2014/main" id="{F5D53F3F-7BE4-5F4A-A16F-D9A9C1334133}"/>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23</a:t>
            </a:fld>
            <a:endParaRPr lang="en-US" altLang="en-PT" sz="1400"/>
          </a:p>
        </p:txBody>
      </p:sp>
    </p:spTree>
    <p:extLst>
      <p:ext uri="{BB962C8B-B14F-4D97-AF65-F5344CB8AC3E}">
        <p14:creationId xmlns:p14="http://schemas.microsoft.com/office/powerpoint/2010/main" val="2679189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WK LOGO Nutriplanta-09.png">
            <a:extLst>
              <a:ext uri="{FF2B5EF4-FFF2-40B4-BE49-F238E27FC236}">
                <a16:creationId xmlns:a16="http://schemas.microsoft.com/office/drawing/2014/main" id="{1E25CFB7-5A32-B64B-A739-DE862C0189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a:extLst>
              <a:ext uri="{FF2B5EF4-FFF2-40B4-BE49-F238E27FC236}">
                <a16:creationId xmlns:a16="http://schemas.microsoft.com/office/drawing/2014/main" id="{F5D53F3F-7BE4-5F4A-A16F-D9A9C1334133}"/>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24</a:t>
            </a:fld>
            <a:endParaRPr lang="en-US" altLang="en-PT" sz="1400"/>
          </a:p>
        </p:txBody>
      </p:sp>
      <p:sp>
        <p:nvSpPr>
          <p:cNvPr id="2" name="TextBox 1">
            <a:extLst>
              <a:ext uri="{FF2B5EF4-FFF2-40B4-BE49-F238E27FC236}">
                <a16:creationId xmlns:a16="http://schemas.microsoft.com/office/drawing/2014/main" id="{6DBF7182-3ADE-7C48-B679-8920073D97FA}"/>
              </a:ext>
            </a:extLst>
          </p:cNvPr>
          <p:cNvSpPr txBox="1"/>
          <p:nvPr/>
        </p:nvSpPr>
        <p:spPr>
          <a:xfrm>
            <a:off x="773981" y="1628800"/>
            <a:ext cx="7596038" cy="3785652"/>
          </a:xfrm>
          <a:prstGeom prst="rect">
            <a:avLst/>
          </a:prstGeom>
          <a:noFill/>
        </p:spPr>
        <p:txBody>
          <a:bodyPr wrap="square" rtlCol="0">
            <a:spAutoFit/>
          </a:bodyPr>
          <a:lstStyle/>
          <a:p>
            <a:r>
              <a:rPr lang="en-PT" b="1" u="sng" dirty="0"/>
              <a:t>P</a:t>
            </a:r>
            <a:r>
              <a:rPr lang="en-GB" b="1" u="sng" dirty="0"/>
              <a:t>l</a:t>
            </a:r>
            <a:r>
              <a:rPr lang="en-PT" b="1" u="sng" dirty="0"/>
              <a:t>ant nutrient deficiency symptoms</a:t>
            </a:r>
            <a:r>
              <a:rPr lang="en-PT" dirty="0"/>
              <a:t>:</a:t>
            </a:r>
          </a:p>
          <a:p>
            <a:endParaRPr lang="en-PT" dirty="0"/>
          </a:p>
          <a:p>
            <a:pPr marL="342900" indent="-342900" algn="just">
              <a:buFont typeface="Arial" panose="020B0604020202020204" pitchFamily="34" charset="0"/>
              <a:buChar char="•"/>
            </a:pPr>
            <a:r>
              <a:rPr lang="en-PT" dirty="0"/>
              <a:t>Are the expression of metabolic disorders resulting from insufficient supply of an essential nutrient.</a:t>
            </a:r>
          </a:p>
          <a:p>
            <a:pPr marL="342900" indent="-342900" algn="just">
              <a:buFont typeface="Arial" panose="020B0604020202020204" pitchFamily="34" charset="0"/>
              <a:buChar char="•"/>
            </a:pPr>
            <a:r>
              <a:rPr lang="en-GB" dirty="0"/>
              <a:t>T</a:t>
            </a:r>
            <a:r>
              <a:rPr lang="en-PT" dirty="0"/>
              <a:t>hese are related to the roles played by essential elements in normal plant metabolism and functions (see slide 16).</a:t>
            </a:r>
          </a:p>
          <a:p>
            <a:pPr marL="342900" indent="-342900" algn="just">
              <a:buFont typeface="Arial" panose="020B0604020202020204" pitchFamily="34" charset="0"/>
              <a:buChar char="•"/>
            </a:pPr>
            <a:r>
              <a:rPr lang="en-GB" dirty="0"/>
              <a:t>C</a:t>
            </a:r>
            <a:r>
              <a:rPr lang="en-PT" dirty="0"/>
              <a:t>onsider to which extent an element can be recycled from older to younger leaves (see slide 15).</a:t>
            </a:r>
          </a:p>
        </p:txBody>
      </p:sp>
    </p:spTree>
    <p:extLst>
      <p:ext uri="{BB962C8B-B14F-4D97-AF65-F5344CB8AC3E}">
        <p14:creationId xmlns:p14="http://schemas.microsoft.com/office/powerpoint/2010/main" val="837596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18FCDCF-44A0-5847-9D14-EE9C997BA3EA}"/>
              </a:ext>
            </a:extLst>
          </p:cNvPr>
          <p:cNvGrpSpPr/>
          <p:nvPr/>
        </p:nvGrpSpPr>
        <p:grpSpPr>
          <a:xfrm>
            <a:off x="2064992" y="-72008"/>
            <a:ext cx="7185977" cy="7029400"/>
            <a:chOff x="-23240" y="-459432"/>
            <a:chExt cx="7495465" cy="7327506"/>
          </a:xfrm>
        </p:grpSpPr>
        <p:pic>
          <p:nvPicPr>
            <p:cNvPr id="25" name="Picture 24" descr="A screenshot of a cell phone&#10;&#10;Description automatically generated">
              <a:extLst>
                <a:ext uri="{FF2B5EF4-FFF2-40B4-BE49-F238E27FC236}">
                  <a16:creationId xmlns:a16="http://schemas.microsoft.com/office/drawing/2014/main" id="{7F5D58DE-6A22-8B41-981E-99A444DE3E54}"/>
                </a:ext>
              </a:extLst>
            </p:cNvPr>
            <p:cNvPicPr>
              <a:picLocks noChangeAspect="1"/>
            </p:cNvPicPr>
            <p:nvPr/>
          </p:nvPicPr>
          <p:blipFill rotWithShape="1">
            <a:blip r:embed="rId3"/>
            <a:srcRect l="46754" t="29840" r="36751" b="39920"/>
            <a:stretch/>
          </p:blipFill>
          <p:spPr>
            <a:xfrm>
              <a:off x="5508104" y="1764079"/>
              <a:ext cx="1964121" cy="2817049"/>
            </a:xfrm>
            <a:prstGeom prst="rect">
              <a:avLst/>
            </a:prstGeom>
          </p:spPr>
        </p:pic>
        <p:sp>
          <p:nvSpPr>
            <p:cNvPr id="27" name="Text Box 4">
              <a:extLst>
                <a:ext uri="{FF2B5EF4-FFF2-40B4-BE49-F238E27FC236}">
                  <a16:creationId xmlns:a16="http://schemas.microsoft.com/office/drawing/2014/main" id="{BC20F8B2-E67F-4B46-9954-A4AD1169841C}"/>
                </a:ext>
              </a:extLst>
            </p:cNvPr>
            <p:cNvSpPr txBox="1">
              <a:spLocks noChangeArrowheads="1"/>
            </p:cNvSpPr>
            <p:nvPr/>
          </p:nvSpPr>
          <p:spPr bwMode="auto">
            <a:xfrm>
              <a:off x="4427538" y="6613525"/>
              <a:ext cx="1820862" cy="244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GB" sz="1000">
                <a:latin typeface="Times New Roman" charset="0"/>
              </a:endParaRPr>
            </a:p>
          </p:txBody>
        </p:sp>
        <p:pic>
          <p:nvPicPr>
            <p:cNvPr id="28" name="Picture 10" descr="WK LOGO Nutriplanta-09.png">
              <a:extLst>
                <a:ext uri="{FF2B5EF4-FFF2-40B4-BE49-F238E27FC236}">
                  <a16:creationId xmlns:a16="http://schemas.microsoft.com/office/drawing/2014/main" id="{5DC2095F-8FDA-5041-8E06-4A7939DF55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2">
              <a:extLst>
                <a:ext uri="{FF2B5EF4-FFF2-40B4-BE49-F238E27FC236}">
                  <a16:creationId xmlns:a16="http://schemas.microsoft.com/office/drawing/2014/main" id="{267F04CF-A612-334D-87E1-E0CF24A7827D}"/>
                </a:ext>
              </a:extLst>
            </p:cNvPr>
            <p:cNvSpPr txBox="1">
              <a:spLocks/>
            </p:cNvSpPr>
            <p:nvPr/>
          </p:nvSpPr>
          <p:spPr bwMode="auto">
            <a:xfrm>
              <a:off x="225425" y="881063"/>
              <a:ext cx="936625" cy="60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GB" altLang="en-PT" sz="1000" i="1" dirty="0">
                  <a:solidFill>
                    <a:srgbClr val="008000"/>
                  </a:solidFill>
                </a:rPr>
                <a:t>FV- </a:t>
              </a:r>
              <a:r>
                <a:rPr lang="en-GB" altLang="en-PT" sz="1000" i="1" dirty="0" err="1">
                  <a:solidFill>
                    <a:srgbClr val="008000"/>
                  </a:solidFill>
                </a:rPr>
                <a:t>nutrição</a:t>
              </a:r>
              <a:endParaRPr lang="en-GB" altLang="en-PT" sz="1000" i="1" dirty="0">
                <a:solidFill>
                  <a:srgbClr val="008000"/>
                </a:solidFill>
              </a:endParaRPr>
            </a:p>
          </p:txBody>
        </p:sp>
        <p:sp>
          <p:nvSpPr>
            <p:cNvPr id="31" name="TextBox 30">
              <a:extLst>
                <a:ext uri="{FF2B5EF4-FFF2-40B4-BE49-F238E27FC236}">
                  <a16:creationId xmlns:a16="http://schemas.microsoft.com/office/drawing/2014/main" id="{579DE676-9146-0A42-96CF-8F7DE51929E9}"/>
                </a:ext>
              </a:extLst>
            </p:cNvPr>
            <p:cNvSpPr txBox="1"/>
            <p:nvPr/>
          </p:nvSpPr>
          <p:spPr>
            <a:xfrm>
              <a:off x="3678605" y="548680"/>
              <a:ext cx="2798395" cy="461665"/>
            </a:xfrm>
            <a:prstGeom prst="rect">
              <a:avLst/>
            </a:prstGeom>
            <a:noFill/>
          </p:spPr>
          <p:txBody>
            <a:bodyPr wrap="none" rtlCol="0">
              <a:spAutoFit/>
            </a:bodyPr>
            <a:lstStyle/>
            <a:p>
              <a:r>
                <a:rPr lang="en-PT" dirty="0"/>
                <a:t>Nutrient defficiency</a:t>
              </a:r>
            </a:p>
          </p:txBody>
        </p:sp>
        <p:pic>
          <p:nvPicPr>
            <p:cNvPr id="33" name="Picture 32" descr="A screenshot of a cell phone&#10;&#10;Description automatically generated">
              <a:extLst>
                <a:ext uri="{FF2B5EF4-FFF2-40B4-BE49-F238E27FC236}">
                  <a16:creationId xmlns:a16="http://schemas.microsoft.com/office/drawing/2014/main" id="{DC8AE3AB-6990-AF4D-AD9A-1596CAE2134D}"/>
                </a:ext>
              </a:extLst>
            </p:cNvPr>
            <p:cNvPicPr>
              <a:picLocks noChangeAspect="1"/>
            </p:cNvPicPr>
            <p:nvPr/>
          </p:nvPicPr>
          <p:blipFill rotWithShape="1">
            <a:blip r:embed="rId5"/>
            <a:srcRect l="46754" t="34880" r="33333" b="22281"/>
            <a:stretch/>
          </p:blipFill>
          <p:spPr>
            <a:xfrm>
              <a:off x="0" y="-387424"/>
              <a:ext cx="1820862" cy="2448272"/>
            </a:xfrm>
            <a:prstGeom prst="rect">
              <a:avLst/>
            </a:prstGeom>
          </p:spPr>
        </p:pic>
        <p:pic>
          <p:nvPicPr>
            <p:cNvPr id="36" name="Picture 35" descr="A screenshot of a cell phone&#10;&#10;Description automatically generated">
              <a:extLst>
                <a:ext uri="{FF2B5EF4-FFF2-40B4-BE49-F238E27FC236}">
                  <a16:creationId xmlns:a16="http://schemas.microsoft.com/office/drawing/2014/main" id="{43D7B8C7-99F8-A249-87CE-2C45D1EA4A41}"/>
                </a:ext>
              </a:extLst>
            </p:cNvPr>
            <p:cNvPicPr>
              <a:picLocks noChangeAspect="1"/>
            </p:cNvPicPr>
            <p:nvPr/>
          </p:nvPicPr>
          <p:blipFill rotWithShape="1">
            <a:blip r:embed="rId6"/>
            <a:srcRect l="46754" t="23540" r="32675" b="33620"/>
            <a:stretch/>
          </p:blipFill>
          <p:spPr>
            <a:xfrm>
              <a:off x="1797567" y="-459432"/>
              <a:ext cx="1881038" cy="2448272"/>
            </a:xfrm>
            <a:prstGeom prst="rect">
              <a:avLst/>
            </a:prstGeom>
          </p:spPr>
        </p:pic>
        <p:pic>
          <p:nvPicPr>
            <p:cNvPr id="38" name="Picture 37" descr="A screenshot of a social media post&#10;&#10;Description automatically generated">
              <a:extLst>
                <a:ext uri="{FF2B5EF4-FFF2-40B4-BE49-F238E27FC236}">
                  <a16:creationId xmlns:a16="http://schemas.microsoft.com/office/drawing/2014/main" id="{1DC038FD-A39F-8E48-8602-DFFF03D8A782}"/>
                </a:ext>
              </a:extLst>
            </p:cNvPr>
            <p:cNvPicPr>
              <a:picLocks noChangeAspect="1"/>
            </p:cNvPicPr>
            <p:nvPr/>
          </p:nvPicPr>
          <p:blipFill rotWithShape="1">
            <a:blip r:embed="rId7"/>
            <a:srcRect l="46754" t="39920" r="32675" b="18402"/>
            <a:stretch/>
          </p:blipFill>
          <p:spPr>
            <a:xfrm>
              <a:off x="3678605" y="-410414"/>
              <a:ext cx="1881038" cy="2381944"/>
            </a:xfrm>
            <a:prstGeom prst="rect">
              <a:avLst/>
            </a:prstGeom>
          </p:spPr>
        </p:pic>
        <p:pic>
          <p:nvPicPr>
            <p:cNvPr id="39" name="Picture 38" descr="A screenshot of a social media post&#10;&#10;Description automatically generated">
              <a:extLst>
                <a:ext uri="{FF2B5EF4-FFF2-40B4-BE49-F238E27FC236}">
                  <a16:creationId xmlns:a16="http://schemas.microsoft.com/office/drawing/2014/main" id="{F0E6A3A3-8D3C-2344-992E-C6C018E86C7F}"/>
                </a:ext>
              </a:extLst>
            </p:cNvPr>
            <p:cNvPicPr>
              <a:picLocks noChangeAspect="1"/>
            </p:cNvPicPr>
            <p:nvPr/>
          </p:nvPicPr>
          <p:blipFill rotWithShape="1">
            <a:blip r:embed="rId8"/>
            <a:srcRect l="46754" t="42104" r="32675" b="15056"/>
            <a:stretch/>
          </p:blipFill>
          <p:spPr>
            <a:xfrm>
              <a:off x="5559643" y="-415078"/>
              <a:ext cx="1846960" cy="2403918"/>
            </a:xfrm>
            <a:prstGeom prst="rect">
              <a:avLst/>
            </a:prstGeom>
          </p:spPr>
        </p:pic>
        <p:pic>
          <p:nvPicPr>
            <p:cNvPr id="40" name="Picture 39" descr="A screenshot of a social media post&#10;&#10;Description automatically generated">
              <a:extLst>
                <a:ext uri="{FF2B5EF4-FFF2-40B4-BE49-F238E27FC236}">
                  <a16:creationId xmlns:a16="http://schemas.microsoft.com/office/drawing/2014/main" id="{5BD2792F-1A21-6743-8180-3BCB5A1F4FE0}"/>
                </a:ext>
              </a:extLst>
            </p:cNvPr>
            <p:cNvPicPr>
              <a:picLocks noChangeAspect="1"/>
            </p:cNvPicPr>
            <p:nvPr/>
          </p:nvPicPr>
          <p:blipFill rotWithShape="1">
            <a:blip r:embed="rId9"/>
            <a:srcRect l="46754" t="33351" r="32675" b="24585"/>
            <a:stretch/>
          </p:blipFill>
          <p:spPr>
            <a:xfrm>
              <a:off x="5591187" y="4464155"/>
              <a:ext cx="1881038" cy="2403919"/>
            </a:xfrm>
            <a:prstGeom prst="rect">
              <a:avLst/>
            </a:prstGeom>
          </p:spPr>
        </p:pic>
        <p:pic>
          <p:nvPicPr>
            <p:cNvPr id="41" name="Picture 40" descr="A screenshot of a social media post&#10;&#10;Description automatically generated">
              <a:extLst>
                <a:ext uri="{FF2B5EF4-FFF2-40B4-BE49-F238E27FC236}">
                  <a16:creationId xmlns:a16="http://schemas.microsoft.com/office/drawing/2014/main" id="{310BF42B-CBF5-E44B-97BA-6831029DF89A}"/>
                </a:ext>
              </a:extLst>
            </p:cNvPr>
            <p:cNvPicPr>
              <a:picLocks noChangeAspect="1"/>
            </p:cNvPicPr>
            <p:nvPr/>
          </p:nvPicPr>
          <p:blipFill rotWithShape="1">
            <a:blip r:embed="rId10"/>
            <a:srcRect l="46754" t="36815" r="32675" b="21232"/>
            <a:stretch/>
          </p:blipFill>
          <p:spPr>
            <a:xfrm>
              <a:off x="0" y="1967492"/>
              <a:ext cx="1881038" cy="2397612"/>
            </a:xfrm>
            <a:prstGeom prst="rect">
              <a:avLst/>
            </a:prstGeom>
          </p:spPr>
        </p:pic>
        <p:pic>
          <p:nvPicPr>
            <p:cNvPr id="42" name="Picture 41" descr="A screenshot of a social media post&#10;&#10;Description automatically generated">
              <a:extLst>
                <a:ext uri="{FF2B5EF4-FFF2-40B4-BE49-F238E27FC236}">
                  <a16:creationId xmlns:a16="http://schemas.microsoft.com/office/drawing/2014/main" id="{11D4B4CF-CD89-6A46-8A91-CC3B8231C518}"/>
                </a:ext>
              </a:extLst>
            </p:cNvPr>
            <p:cNvPicPr>
              <a:picLocks noChangeAspect="1"/>
            </p:cNvPicPr>
            <p:nvPr/>
          </p:nvPicPr>
          <p:blipFill rotWithShape="1">
            <a:blip r:embed="rId11"/>
            <a:srcRect l="47180" t="33300" r="32907" b="23860"/>
            <a:stretch/>
          </p:blipFill>
          <p:spPr>
            <a:xfrm>
              <a:off x="1831645" y="1988840"/>
              <a:ext cx="1820862" cy="2448272"/>
            </a:xfrm>
            <a:prstGeom prst="rect">
              <a:avLst/>
            </a:prstGeom>
          </p:spPr>
        </p:pic>
        <p:pic>
          <p:nvPicPr>
            <p:cNvPr id="43" name="Picture 42" descr="A screenshot of a social media post&#10;&#10;Description automatically generated">
              <a:extLst>
                <a:ext uri="{FF2B5EF4-FFF2-40B4-BE49-F238E27FC236}">
                  <a16:creationId xmlns:a16="http://schemas.microsoft.com/office/drawing/2014/main" id="{D66A5AEB-145D-7142-BCF9-70BF4CC7BB31}"/>
                </a:ext>
              </a:extLst>
            </p:cNvPr>
            <p:cNvPicPr>
              <a:picLocks noChangeAspect="1"/>
            </p:cNvPicPr>
            <p:nvPr/>
          </p:nvPicPr>
          <p:blipFill rotWithShape="1">
            <a:blip r:embed="rId12"/>
            <a:srcRect l="46754" t="27361" r="32675" b="28638"/>
            <a:stretch/>
          </p:blipFill>
          <p:spPr>
            <a:xfrm>
              <a:off x="3667802" y="1994520"/>
              <a:ext cx="1881038" cy="2514600"/>
            </a:xfrm>
            <a:prstGeom prst="rect">
              <a:avLst/>
            </a:prstGeom>
          </p:spPr>
        </p:pic>
        <p:pic>
          <p:nvPicPr>
            <p:cNvPr id="44" name="Picture 43" descr="A screenshot of a cell phone&#10;&#10;Description automatically generated">
              <a:extLst>
                <a:ext uri="{FF2B5EF4-FFF2-40B4-BE49-F238E27FC236}">
                  <a16:creationId xmlns:a16="http://schemas.microsoft.com/office/drawing/2014/main" id="{731BDE8C-D8E3-704C-9514-838441503600}"/>
                </a:ext>
              </a:extLst>
            </p:cNvPr>
            <p:cNvPicPr>
              <a:picLocks noChangeAspect="1"/>
            </p:cNvPicPr>
            <p:nvPr/>
          </p:nvPicPr>
          <p:blipFill rotWithShape="1">
            <a:blip r:embed="rId13"/>
            <a:srcRect l="53105" t="27320" r="32675" b="42635"/>
            <a:stretch/>
          </p:blipFill>
          <p:spPr>
            <a:xfrm>
              <a:off x="-23240" y="4380452"/>
              <a:ext cx="1883895" cy="2487622"/>
            </a:xfrm>
            <a:prstGeom prst="rect">
              <a:avLst/>
            </a:prstGeom>
          </p:spPr>
        </p:pic>
        <p:pic>
          <p:nvPicPr>
            <p:cNvPr id="45" name="Picture 44">
              <a:extLst>
                <a:ext uri="{FF2B5EF4-FFF2-40B4-BE49-F238E27FC236}">
                  <a16:creationId xmlns:a16="http://schemas.microsoft.com/office/drawing/2014/main" id="{0173AF43-D167-9747-980F-F608D86E516E}"/>
                </a:ext>
              </a:extLst>
            </p:cNvPr>
            <p:cNvPicPr>
              <a:picLocks noChangeAspect="1"/>
            </p:cNvPicPr>
            <p:nvPr/>
          </p:nvPicPr>
          <p:blipFill rotWithShape="1">
            <a:blip r:embed="rId14"/>
            <a:srcRect l="46754" t="33686" r="32675" b="22988"/>
            <a:stretch/>
          </p:blipFill>
          <p:spPr>
            <a:xfrm>
              <a:off x="1826254" y="4451069"/>
              <a:ext cx="1881038" cy="2406931"/>
            </a:xfrm>
            <a:prstGeom prst="rect">
              <a:avLst/>
            </a:prstGeom>
          </p:spPr>
        </p:pic>
        <p:pic>
          <p:nvPicPr>
            <p:cNvPr id="46" name="Picture 45" descr="A screenshot of a social media post&#10;&#10;Description automatically generated">
              <a:extLst>
                <a:ext uri="{FF2B5EF4-FFF2-40B4-BE49-F238E27FC236}">
                  <a16:creationId xmlns:a16="http://schemas.microsoft.com/office/drawing/2014/main" id="{D0AB5DCA-DA8C-8D4F-BFFD-895532DB638A}"/>
                </a:ext>
              </a:extLst>
            </p:cNvPr>
            <p:cNvPicPr>
              <a:picLocks noChangeAspect="1"/>
            </p:cNvPicPr>
            <p:nvPr/>
          </p:nvPicPr>
          <p:blipFill rotWithShape="1">
            <a:blip r:embed="rId15"/>
            <a:srcRect l="46754" t="41612" r="32675" b="16377"/>
            <a:stretch/>
          </p:blipFill>
          <p:spPr>
            <a:xfrm>
              <a:off x="3710149" y="4451069"/>
              <a:ext cx="1881038" cy="2400943"/>
            </a:xfrm>
            <a:prstGeom prst="rect">
              <a:avLst/>
            </a:prstGeom>
          </p:spPr>
        </p:pic>
      </p:grpSp>
      <p:pic>
        <p:nvPicPr>
          <p:cNvPr id="47" name="Picture 10" descr="WK LOGO Nutriplanta-09.png">
            <a:extLst>
              <a:ext uri="{FF2B5EF4-FFF2-40B4-BE49-F238E27FC236}">
                <a16:creationId xmlns:a16="http://schemas.microsoft.com/office/drawing/2014/main" id="{C1ED7C05-C5CF-ED40-B82F-C036F91820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60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DBABE681-572A-9F43-AA51-32A998D58F99}"/>
              </a:ext>
            </a:extLst>
          </p:cNvPr>
          <p:cNvPicPr>
            <a:picLocks noChangeAspect="1"/>
          </p:cNvPicPr>
          <p:nvPr/>
        </p:nvPicPr>
        <p:blipFill rotWithShape="1">
          <a:blip r:embed="rId3"/>
          <a:srcRect l="24045" t="14972" r="14563" b="26060"/>
          <a:stretch/>
        </p:blipFill>
        <p:spPr>
          <a:xfrm>
            <a:off x="-5872" y="620688"/>
            <a:ext cx="9138442" cy="5485973"/>
          </a:xfrm>
          <a:prstGeom prst="rect">
            <a:avLst/>
          </a:prstGeom>
        </p:spPr>
      </p:pic>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12" name="Rectangle 8"/>
          <p:cNvSpPr>
            <a:spLocks noChangeArrowheads="1"/>
          </p:cNvSpPr>
          <p:nvPr/>
        </p:nvSpPr>
        <p:spPr bwMode="auto">
          <a:xfrm>
            <a:off x="6761163" y="4124325"/>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GB"/>
          </a:p>
        </p:txBody>
      </p:sp>
      <p:pic>
        <p:nvPicPr>
          <p:cNvPr id="13" name="Picture 10" descr="WK LOGO Nutriplanta-09.png">
            <a:extLst>
              <a:ext uri="{FF2B5EF4-FFF2-40B4-BE49-F238E27FC236}">
                <a16:creationId xmlns:a16="http://schemas.microsoft.com/office/drawing/2014/main" id="{E0D22681-CE31-5E48-9824-87F15AC925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6396DEF7-E716-C644-8AD5-1C8931FC135A}"/>
              </a:ext>
            </a:extLst>
          </p:cNvPr>
          <p:cNvSpPr txBox="1">
            <a:spLocks/>
          </p:cNvSpPr>
          <p:nvPr/>
        </p:nvSpPr>
        <p:spPr bwMode="auto">
          <a:xfrm>
            <a:off x="6705600" y="6400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26</a:t>
            </a:fld>
            <a:endParaRPr lang="en-US" altLang="en-PT" sz="1400"/>
          </a:p>
        </p:txBody>
      </p:sp>
    </p:spTree>
    <p:extLst>
      <p:ext uri="{BB962C8B-B14F-4D97-AF65-F5344CB8AC3E}">
        <p14:creationId xmlns:p14="http://schemas.microsoft.com/office/powerpoint/2010/main" val="2955587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4ABA85-57B7-3A4F-83B1-40D529263FC6}"/>
              </a:ext>
            </a:extLst>
          </p:cNvPr>
          <p:cNvPicPr>
            <a:picLocks noChangeAspect="1"/>
          </p:cNvPicPr>
          <p:nvPr/>
        </p:nvPicPr>
        <p:blipFill>
          <a:blip r:embed="rId3"/>
          <a:stretch>
            <a:fillRect/>
          </a:stretch>
        </p:blipFill>
        <p:spPr>
          <a:xfrm>
            <a:off x="12824" y="0"/>
            <a:ext cx="9118351" cy="6858000"/>
          </a:xfrm>
          <a:prstGeom prst="rect">
            <a:avLst/>
          </a:prstGeom>
        </p:spPr>
      </p:pic>
    </p:spTree>
    <p:extLst>
      <p:ext uri="{BB962C8B-B14F-4D97-AF65-F5344CB8AC3E}">
        <p14:creationId xmlns:p14="http://schemas.microsoft.com/office/powerpoint/2010/main" val="1108965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application, table, Excel&#10;&#10;Description automatically generated">
            <a:extLst>
              <a:ext uri="{FF2B5EF4-FFF2-40B4-BE49-F238E27FC236}">
                <a16:creationId xmlns:a16="http://schemas.microsoft.com/office/drawing/2014/main" id="{46C6F36E-BB16-A147-943A-FA47556682A0}"/>
              </a:ext>
            </a:extLst>
          </p:cNvPr>
          <p:cNvPicPr>
            <a:picLocks noChangeAspect="1"/>
          </p:cNvPicPr>
          <p:nvPr/>
        </p:nvPicPr>
        <p:blipFill rotWithShape="1">
          <a:blip r:embed="rId3"/>
          <a:srcRect l="24045" t="12201" r="9838" b="4640"/>
          <a:stretch/>
        </p:blipFill>
        <p:spPr>
          <a:xfrm>
            <a:off x="726690" y="332656"/>
            <a:ext cx="7877758" cy="6192688"/>
          </a:xfrm>
          <a:prstGeom prst="rect">
            <a:avLst/>
          </a:prstGeom>
        </p:spPr>
      </p:pic>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12" name="Rectangle 8"/>
          <p:cNvSpPr>
            <a:spLocks noChangeArrowheads="1"/>
          </p:cNvSpPr>
          <p:nvPr/>
        </p:nvSpPr>
        <p:spPr bwMode="auto">
          <a:xfrm>
            <a:off x="6761163" y="4124325"/>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endParaRPr lang="en-GB"/>
          </a:p>
        </p:txBody>
      </p:sp>
      <p:pic>
        <p:nvPicPr>
          <p:cNvPr id="13" name="Picture 10" descr="WK LOGO Nutriplanta-09.png">
            <a:extLst>
              <a:ext uri="{FF2B5EF4-FFF2-40B4-BE49-F238E27FC236}">
                <a16:creationId xmlns:a16="http://schemas.microsoft.com/office/drawing/2014/main" id="{E0D22681-CE31-5E48-9824-87F15AC925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6396DEF7-E716-C644-8AD5-1C8931FC135A}"/>
              </a:ext>
            </a:extLst>
          </p:cNvPr>
          <p:cNvSpPr txBox="1">
            <a:spLocks/>
          </p:cNvSpPr>
          <p:nvPr/>
        </p:nvSpPr>
        <p:spPr bwMode="auto">
          <a:xfrm>
            <a:off x="6705600" y="6400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28</a:t>
            </a:fld>
            <a:endParaRPr lang="en-US" altLang="en-PT" sz="1400"/>
          </a:p>
        </p:txBody>
      </p:sp>
    </p:spTree>
    <p:extLst>
      <p:ext uri="{BB962C8B-B14F-4D97-AF65-F5344CB8AC3E}">
        <p14:creationId xmlns:p14="http://schemas.microsoft.com/office/powerpoint/2010/main" val="46672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30DB6C-3931-CC43-B701-856A32FC72DA}"/>
              </a:ext>
            </a:extLst>
          </p:cNvPr>
          <p:cNvPicPr>
            <a:picLocks noChangeAspect="1"/>
          </p:cNvPicPr>
          <p:nvPr/>
        </p:nvPicPr>
        <p:blipFill>
          <a:blip r:embed="rId3"/>
          <a:stretch>
            <a:fillRect/>
          </a:stretch>
        </p:blipFill>
        <p:spPr>
          <a:xfrm>
            <a:off x="0" y="694920"/>
            <a:ext cx="9144000" cy="4462272"/>
          </a:xfrm>
          <a:prstGeom prst="rect">
            <a:avLst/>
          </a:prstGeom>
        </p:spPr>
      </p:pic>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412" name="Rectangle 8"/>
          <p:cNvSpPr>
            <a:spLocks noChangeArrowheads="1"/>
          </p:cNvSpPr>
          <p:nvPr/>
        </p:nvSpPr>
        <p:spPr bwMode="auto">
          <a:xfrm>
            <a:off x="6761163" y="4124325"/>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endParaRPr lang="en-GB"/>
          </a:p>
        </p:txBody>
      </p:sp>
      <p:pic>
        <p:nvPicPr>
          <p:cNvPr id="13" name="Picture 10" descr="WK LOGO Nutriplanta-09.png">
            <a:extLst>
              <a:ext uri="{FF2B5EF4-FFF2-40B4-BE49-F238E27FC236}">
                <a16:creationId xmlns:a16="http://schemas.microsoft.com/office/drawing/2014/main" id="{E0D22681-CE31-5E48-9824-87F15AC925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6396DEF7-E716-C644-8AD5-1C8931FC135A}"/>
              </a:ext>
            </a:extLst>
          </p:cNvPr>
          <p:cNvSpPr txBox="1">
            <a:spLocks/>
          </p:cNvSpPr>
          <p:nvPr/>
        </p:nvSpPr>
        <p:spPr bwMode="auto">
          <a:xfrm>
            <a:off x="6705600" y="6400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29</a:t>
            </a:fld>
            <a:endParaRPr lang="en-US" altLang="en-PT" sz="1400"/>
          </a:p>
        </p:txBody>
      </p:sp>
      <p:sp>
        <p:nvSpPr>
          <p:cNvPr id="2" name="TextBox 1">
            <a:extLst>
              <a:ext uri="{FF2B5EF4-FFF2-40B4-BE49-F238E27FC236}">
                <a16:creationId xmlns:a16="http://schemas.microsoft.com/office/drawing/2014/main" id="{F0617552-0319-014C-8524-F8C233FC5C34}"/>
              </a:ext>
            </a:extLst>
          </p:cNvPr>
          <p:cNvSpPr txBox="1"/>
          <p:nvPr/>
        </p:nvSpPr>
        <p:spPr>
          <a:xfrm>
            <a:off x="256585" y="5038144"/>
            <a:ext cx="8707903" cy="1631216"/>
          </a:xfrm>
          <a:prstGeom prst="rect">
            <a:avLst/>
          </a:prstGeom>
          <a:noFill/>
        </p:spPr>
        <p:txBody>
          <a:bodyPr wrap="square" rtlCol="0">
            <a:spAutoFit/>
          </a:bodyPr>
          <a:lstStyle/>
          <a:p>
            <a:pPr marL="342900" indent="-342900" algn="just">
              <a:buFont typeface="Arial" panose="020B0604020202020204" pitchFamily="34" charset="0"/>
              <a:buChar char="•"/>
            </a:pPr>
            <a:r>
              <a:rPr lang="en-PT" sz="2000" dirty="0"/>
              <a:t>Plant tissue analysis is routinely used by farmers for N, P and K;</a:t>
            </a:r>
          </a:p>
          <a:p>
            <a:pPr marL="342900" indent="-342900" algn="just">
              <a:buFont typeface="Arial" panose="020B0604020202020204" pitchFamily="34" charset="0"/>
              <a:buChar char="•"/>
            </a:pPr>
            <a:r>
              <a:rPr lang="en-GB" sz="2000" dirty="0"/>
              <a:t>C</a:t>
            </a:r>
            <a:r>
              <a:rPr lang="en-PT" sz="2000" dirty="0"/>
              <a:t>an be done for different plant tissues and organs (leaves of different ages and positions, stems, roots, fruits, etc.)</a:t>
            </a:r>
          </a:p>
          <a:p>
            <a:pPr marL="342900" indent="-342900" algn="just">
              <a:buFont typeface="Arial" panose="020B0604020202020204" pitchFamily="34" charset="0"/>
              <a:buChar char="•"/>
            </a:pPr>
            <a:r>
              <a:rPr lang="en-GB" sz="2000" dirty="0"/>
              <a:t>M</a:t>
            </a:r>
            <a:r>
              <a:rPr lang="en-PT" sz="2000" dirty="0"/>
              <a:t>ore accurate than visual symptoms analysis; can be used to correct deficiencies</a:t>
            </a:r>
          </a:p>
        </p:txBody>
      </p:sp>
    </p:spTree>
    <p:extLst>
      <p:ext uri="{BB962C8B-B14F-4D97-AF65-F5344CB8AC3E}">
        <p14:creationId xmlns:p14="http://schemas.microsoft.com/office/powerpoint/2010/main" val="3946268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4FC700-2736-A147-B25F-4CFA8C8D4E26}" type="slidenum">
              <a:rPr lang="en-US" sz="1400"/>
              <a:pPr/>
              <a:t>3</a:t>
            </a:fld>
            <a:endParaRPr lang="en-US" sz="1400"/>
          </a:p>
        </p:txBody>
      </p:sp>
      <p:sp>
        <p:nvSpPr>
          <p:cNvPr id="15364" name="Rectangle 2"/>
          <p:cNvSpPr>
            <a:spLocks noGrp="1" noChangeArrowheads="1"/>
          </p:cNvSpPr>
          <p:nvPr>
            <p:ph type="ctrTitle"/>
          </p:nvPr>
        </p:nvSpPr>
        <p:spPr>
          <a:xfrm>
            <a:off x="0" y="-230187"/>
            <a:ext cx="9144000" cy="1858987"/>
          </a:xfrm>
          <a:solidFill>
            <a:srgbClr val="E5ECEC"/>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t>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t>				</a:t>
            </a:r>
            <a:r>
              <a:rPr lang="en-US" b="1" dirty="0" err="1">
                <a:ln w="11430"/>
                <a:solidFill>
                  <a:srgbClr val="479273"/>
                </a:solidFill>
                <a:effectLst>
                  <a:outerShdw blurRad="50800" dist="39000" dir="5460000" algn="tl">
                    <a:srgbClr val="000000">
                      <a:alpha val="38000"/>
                    </a:srgbClr>
                  </a:outerShdw>
                </a:effectLst>
                <a:latin typeface="Arial" charset="0"/>
                <a:ea typeface="ＭＳ Ｐゴシック" charset="0"/>
                <a:cs typeface="ＭＳ Ｐゴシック" charset="0"/>
              </a:rPr>
              <a:t>Nutriç</a:t>
            </a:r>
            <a:r>
              <a:rPr lang="en-US" altLang="ja-JP" b="1" dirty="0" err="1">
                <a:ln w="11430"/>
                <a:solidFill>
                  <a:srgbClr val="479273"/>
                </a:solidFill>
                <a:effectLst>
                  <a:outerShdw blurRad="50800" dist="39000" dir="5460000" algn="tl">
                    <a:srgbClr val="000000">
                      <a:alpha val="38000"/>
                    </a:srgbClr>
                  </a:outerShdw>
                </a:effectLst>
                <a:latin typeface="Arial" charset="0"/>
                <a:ea typeface="ＭＳ Ｐゴシック" charset="0"/>
                <a:cs typeface="ＭＳ Ｐゴシック" charset="0"/>
              </a:rPr>
              <a:t>ão</a:t>
            </a:r>
            <a:r>
              <a:rPr lang="en-US" altLang="ja-JP" b="1" dirty="0">
                <a:ln w="11430"/>
                <a:solidFill>
                  <a:srgbClr val="479273"/>
                </a:solidFill>
                <a:effectLst>
                  <a:outerShdw blurRad="50800" dist="39000" dir="5460000" algn="tl">
                    <a:srgbClr val="000000">
                      <a:alpha val="38000"/>
                    </a:srgbClr>
                  </a:outerShdw>
                </a:effectLst>
                <a:latin typeface="Arial" charset="0"/>
                <a:ea typeface="ＭＳ Ｐゴシック" charset="0"/>
                <a:cs typeface="ＭＳ Ｐゴシック" charset="0"/>
              </a:rPr>
              <a:t> Vegetal</a:t>
            </a:r>
            <a:endParaRPr lang="en-US" b="1" dirty="0">
              <a:ln w="11430"/>
              <a:solidFill>
                <a:srgbClr val="479273"/>
              </a:solidFill>
              <a:effectLst>
                <a:outerShdw blurRad="50800" dist="39000" dir="5460000" algn="tl">
                  <a:srgbClr val="000000">
                    <a:alpha val="38000"/>
                  </a:srgbClr>
                </a:outerShdw>
              </a:effectLst>
              <a:latin typeface="Arial" charset="0"/>
              <a:ea typeface="ＭＳ Ｐゴシック" charset="0"/>
              <a:cs typeface="ＭＳ Ｐゴシック" charset="0"/>
            </a:endParaRPr>
          </a:p>
        </p:txBody>
      </p:sp>
      <p:sp>
        <p:nvSpPr>
          <p:cNvPr id="22533" name="Rectangle 8"/>
          <p:cNvSpPr>
            <a:spLocks noChangeArrowheads="1"/>
          </p:cNvSpPr>
          <p:nvPr/>
        </p:nvSpPr>
        <p:spPr bwMode="auto">
          <a:xfrm>
            <a:off x="6761163" y="4124325"/>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GB"/>
          </a:p>
        </p:txBody>
      </p:sp>
      <p:sp>
        <p:nvSpPr>
          <p:cNvPr id="2" name="Subtitle 1"/>
          <p:cNvSpPr>
            <a:spLocks noGrp="1"/>
          </p:cNvSpPr>
          <p:nvPr>
            <p:ph type="subTitle" idx="1"/>
          </p:nvPr>
        </p:nvSpPr>
        <p:spPr/>
        <p:txBody>
          <a:bodyPr/>
          <a:lstStyle/>
          <a:p>
            <a:endParaRPr lang="en-GB" dirty="0"/>
          </a:p>
        </p:txBody>
      </p:sp>
      <p:pic>
        <p:nvPicPr>
          <p:cNvPr id="10" name="Picture 9" descr="WK LOGO Nutriplanta-09.png">
            <a:extLst>
              <a:ext uri="{FF2B5EF4-FFF2-40B4-BE49-F238E27FC236}">
                <a16:creationId xmlns:a16="http://schemas.microsoft.com/office/drawing/2014/main" id="{A55157FF-E81A-AA41-98A2-8EE6F8E88A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creenshot of a social media post&#10;&#10;Description automatically generated">
            <a:extLst>
              <a:ext uri="{FF2B5EF4-FFF2-40B4-BE49-F238E27FC236}">
                <a16:creationId xmlns:a16="http://schemas.microsoft.com/office/drawing/2014/main" id="{ADD82458-A6CF-CF40-85CD-7AF742FF1D36}"/>
              </a:ext>
            </a:extLst>
          </p:cNvPr>
          <p:cNvPicPr>
            <a:picLocks noChangeAspect="1"/>
          </p:cNvPicPr>
          <p:nvPr/>
        </p:nvPicPr>
        <p:blipFill rotWithShape="1">
          <a:blip r:embed="rId4"/>
          <a:srcRect l="36615" t="30584" r="15000" b="29833"/>
          <a:stretch/>
        </p:blipFill>
        <p:spPr>
          <a:xfrm>
            <a:off x="160111" y="3086447"/>
            <a:ext cx="4991919" cy="2552353"/>
          </a:xfrm>
          <a:prstGeom prst="rect">
            <a:avLst/>
          </a:prstGeom>
        </p:spPr>
      </p:pic>
      <p:sp>
        <p:nvSpPr>
          <p:cNvPr id="5" name="TextBox 4">
            <a:extLst>
              <a:ext uri="{FF2B5EF4-FFF2-40B4-BE49-F238E27FC236}">
                <a16:creationId xmlns:a16="http://schemas.microsoft.com/office/drawing/2014/main" id="{87BF2887-9707-9143-8B8F-E044181D7E55}"/>
              </a:ext>
            </a:extLst>
          </p:cNvPr>
          <p:cNvSpPr txBox="1"/>
          <p:nvPr/>
        </p:nvSpPr>
        <p:spPr>
          <a:xfrm>
            <a:off x="2754086" y="2536371"/>
            <a:ext cx="2669320" cy="461665"/>
          </a:xfrm>
          <a:prstGeom prst="rect">
            <a:avLst/>
          </a:prstGeom>
          <a:noFill/>
        </p:spPr>
        <p:txBody>
          <a:bodyPr wrap="none" rtlCol="0">
            <a:spAutoFit/>
          </a:bodyPr>
          <a:lstStyle/>
          <a:p>
            <a:r>
              <a:rPr lang="en-PT" dirty="0"/>
              <a:t>Leitura obrigatória</a:t>
            </a:r>
          </a:p>
        </p:txBody>
      </p:sp>
      <p:pic>
        <p:nvPicPr>
          <p:cNvPr id="7" name="Picture 6" descr="A screenshot of a social media post&#10;&#10;Description automatically generated">
            <a:extLst>
              <a:ext uri="{FF2B5EF4-FFF2-40B4-BE49-F238E27FC236}">
                <a16:creationId xmlns:a16="http://schemas.microsoft.com/office/drawing/2014/main" id="{3B303C73-2450-0E4B-BFD6-9348A0EFEBA6}"/>
              </a:ext>
            </a:extLst>
          </p:cNvPr>
          <p:cNvPicPr>
            <a:picLocks noChangeAspect="1"/>
          </p:cNvPicPr>
          <p:nvPr/>
        </p:nvPicPr>
        <p:blipFill rotWithShape="1">
          <a:blip r:embed="rId5"/>
          <a:srcRect l="31100" t="25861" r="16925" b="11564"/>
          <a:stretch/>
        </p:blipFill>
        <p:spPr>
          <a:xfrm>
            <a:off x="5113947" y="2955059"/>
            <a:ext cx="3566588" cy="2683766"/>
          </a:xfrm>
          <a:prstGeom prst="rect">
            <a:avLst/>
          </a:prstGeom>
        </p:spPr>
      </p:pic>
    </p:spTree>
    <p:extLst>
      <p:ext uri="{BB962C8B-B14F-4D97-AF65-F5344CB8AC3E}">
        <p14:creationId xmlns:p14="http://schemas.microsoft.com/office/powerpoint/2010/main" val="337636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4FC700-2736-A147-B25F-4CFA8C8D4E26}" type="slidenum">
              <a:rPr lang="en-US" sz="1400"/>
              <a:pPr/>
              <a:t>4</a:t>
            </a:fld>
            <a:endParaRPr lang="en-US" sz="1400"/>
          </a:p>
        </p:txBody>
      </p:sp>
      <p:sp>
        <p:nvSpPr>
          <p:cNvPr id="15364" name="Rectangle 2"/>
          <p:cNvSpPr>
            <a:spLocks noGrp="1" noChangeArrowheads="1"/>
          </p:cNvSpPr>
          <p:nvPr>
            <p:ph type="ctrTitle"/>
          </p:nvPr>
        </p:nvSpPr>
        <p:spPr>
          <a:xfrm>
            <a:off x="0" y="28533"/>
            <a:ext cx="9144000" cy="1411481"/>
          </a:xfrm>
          <a:solidFill>
            <a:srgbClr val="E5ECEC"/>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2400" dirty="0" err="1">
                <a:solidFill>
                  <a:srgbClr val="479273"/>
                </a:solidFill>
                <a:latin typeface="+mn-lt"/>
                <a:ea typeface="+mn-ea"/>
                <a:cs typeface="+mn-cs"/>
              </a:rPr>
              <a:t>Nutrição</a:t>
            </a:r>
            <a:r>
              <a:rPr lang="en-US" sz="2400" dirty="0">
                <a:solidFill>
                  <a:srgbClr val="479273"/>
                </a:solidFill>
                <a:latin typeface="+mn-lt"/>
                <a:ea typeface="+mn-ea"/>
                <a:cs typeface="+mn-cs"/>
              </a:rPr>
              <a:t> Vegetal</a:t>
            </a:r>
          </a:p>
        </p:txBody>
      </p:sp>
      <p:sp>
        <p:nvSpPr>
          <p:cNvPr id="22533" name="Rectangle 8"/>
          <p:cNvSpPr>
            <a:spLocks noChangeArrowheads="1"/>
          </p:cNvSpPr>
          <p:nvPr/>
        </p:nvSpPr>
        <p:spPr bwMode="auto">
          <a:xfrm>
            <a:off x="6761163" y="4124325"/>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GB"/>
          </a:p>
        </p:txBody>
      </p:sp>
      <p:sp>
        <p:nvSpPr>
          <p:cNvPr id="2" name="Subtitle 1"/>
          <p:cNvSpPr>
            <a:spLocks noGrp="1"/>
          </p:cNvSpPr>
          <p:nvPr>
            <p:ph type="subTitle" idx="1"/>
          </p:nvPr>
        </p:nvSpPr>
        <p:spPr>
          <a:xfrm>
            <a:off x="503548" y="1510834"/>
            <a:ext cx="8136904" cy="1990174"/>
          </a:xfrm>
        </p:spPr>
        <p:txBody>
          <a:bodyPr/>
          <a:lstStyle/>
          <a:p>
            <a:r>
              <a:rPr lang="en-GB" sz="2100" dirty="0">
                <a:solidFill>
                  <a:srgbClr val="36CC54"/>
                </a:solidFill>
              </a:rPr>
              <a:t>Mineral elements, </a:t>
            </a:r>
            <a:r>
              <a:rPr lang="en-GB" sz="2100" dirty="0"/>
              <a:t>those acquired primarily in the form of inorganic ions, continually cycle through all organisms and their environment. Mineral elements enter the biosphere predominantly through the root systems of plants, so in a sense </a:t>
            </a:r>
            <a:r>
              <a:rPr lang="en-GB" sz="2100" dirty="0">
                <a:solidFill>
                  <a:srgbClr val="00B050"/>
                </a:solidFill>
              </a:rPr>
              <a:t>plants</a:t>
            </a:r>
            <a:r>
              <a:rPr lang="en-GB" sz="2100" dirty="0"/>
              <a:t> act like the “miners” of Earth’s crust (Epstein 1972, 1994). </a:t>
            </a:r>
          </a:p>
          <a:p>
            <a:endParaRPr lang="en-GB" sz="2100" dirty="0">
              <a:solidFill>
                <a:srgbClr val="36CC54"/>
              </a:solidFill>
            </a:endParaRPr>
          </a:p>
          <a:p>
            <a:r>
              <a:rPr lang="en-GB" sz="2100" dirty="0">
                <a:solidFill>
                  <a:srgbClr val="36CC54"/>
                </a:solidFill>
              </a:rPr>
              <a:t>Plant mineral nutrition is unique </a:t>
            </a:r>
            <a:r>
              <a:rPr lang="en-GB" sz="2100" dirty="0">
                <a:solidFill>
                  <a:srgbClr val="EC9956"/>
                </a:solidFill>
              </a:rPr>
              <a:t>because green plants</a:t>
            </a:r>
            <a:r>
              <a:rPr lang="en-GB" sz="2100" dirty="0"/>
              <a:t>, the only multicellular autotrophic organisms, </a:t>
            </a:r>
            <a:r>
              <a:rPr lang="en-GB" sz="2100" b="1" dirty="0">
                <a:solidFill>
                  <a:srgbClr val="EC9956"/>
                </a:solidFill>
              </a:rPr>
              <a:t>can mine inorganic elements from the environment</a:t>
            </a:r>
            <a:r>
              <a:rPr lang="en-GB" sz="2100" dirty="0">
                <a:solidFill>
                  <a:srgbClr val="FF0000"/>
                </a:solidFill>
              </a:rPr>
              <a:t> </a:t>
            </a:r>
            <a:r>
              <a:rPr lang="en-GB" sz="2100" dirty="0"/>
              <a:t>without having to rely on high-energy compounds synthesized by other organisms.</a:t>
            </a:r>
          </a:p>
          <a:p>
            <a:endParaRPr lang="en-GB" sz="2100" dirty="0"/>
          </a:p>
          <a:p>
            <a:r>
              <a:rPr lang="en-GB" sz="2100" dirty="0"/>
              <a:t>The study of how plants absorb and assimilate inorganic ions is called mineral nutrition; which is central to </a:t>
            </a:r>
            <a:r>
              <a:rPr lang="en-GB" sz="2100" dirty="0">
                <a:solidFill>
                  <a:srgbClr val="00B050"/>
                </a:solidFill>
              </a:rPr>
              <a:t>modern agriculture </a:t>
            </a:r>
            <a:r>
              <a:rPr lang="en-GB" sz="2100" dirty="0"/>
              <a:t>and </a:t>
            </a:r>
            <a:r>
              <a:rPr lang="en-GB" sz="2100" dirty="0">
                <a:solidFill>
                  <a:srgbClr val="EC9956"/>
                </a:solidFill>
              </a:rPr>
              <a:t>environmental protection</a:t>
            </a:r>
            <a:r>
              <a:rPr lang="en-GB" sz="2100" dirty="0"/>
              <a:t>.</a:t>
            </a:r>
          </a:p>
        </p:txBody>
      </p:sp>
      <p:pic>
        <p:nvPicPr>
          <p:cNvPr id="10" name="Picture 9" descr="WK LOGO Nutriplanta-09.png">
            <a:extLst>
              <a:ext uri="{FF2B5EF4-FFF2-40B4-BE49-F238E27FC236}">
                <a16:creationId xmlns:a16="http://schemas.microsoft.com/office/drawing/2014/main" id="{D7038A11-6413-524F-8268-9B519878E8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196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a:extLst>
              <a:ext uri="{FF2B5EF4-FFF2-40B4-BE49-F238E27FC236}">
                <a16:creationId xmlns:a16="http://schemas.microsoft.com/office/drawing/2014/main" id="{30C4DD0D-DFED-F748-93A3-FC6A2761228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AD0CC4-9445-2842-B6C6-D71B207D49AD}" type="slidenum">
              <a:rPr lang="en-US" altLang="en-PT" sz="1400"/>
              <a:pPr/>
              <a:t>5</a:t>
            </a:fld>
            <a:endParaRPr lang="en-US" altLang="en-PT" sz="1400"/>
          </a:p>
        </p:txBody>
      </p:sp>
      <p:pic>
        <p:nvPicPr>
          <p:cNvPr id="22531" name="Picture 2" descr="1">
            <a:extLst>
              <a:ext uri="{FF2B5EF4-FFF2-40B4-BE49-F238E27FC236}">
                <a16:creationId xmlns:a16="http://schemas.microsoft.com/office/drawing/2014/main" id="{27BB3F85-87CD-384C-9740-AB74B15AA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063" y="1295400"/>
            <a:ext cx="5976937"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a:extLst>
              <a:ext uri="{FF2B5EF4-FFF2-40B4-BE49-F238E27FC236}">
                <a16:creationId xmlns:a16="http://schemas.microsoft.com/office/drawing/2014/main" id="{8BC9C25A-FF6F-974C-9B0B-651A97FE17EB}"/>
              </a:ext>
            </a:extLst>
          </p:cNvPr>
          <p:cNvSpPr txBox="1">
            <a:spLocks noChangeArrowheads="1"/>
          </p:cNvSpPr>
          <p:nvPr/>
        </p:nvSpPr>
        <p:spPr bwMode="auto">
          <a:xfrm>
            <a:off x="228600" y="1752600"/>
            <a:ext cx="32766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PT" dirty="0"/>
              <a:t>Na </a:t>
            </a:r>
            <a:r>
              <a:rPr lang="en-US" altLang="en-PT" dirty="0" err="1"/>
              <a:t>realidade</a:t>
            </a:r>
            <a:r>
              <a:rPr lang="en-US" altLang="en-PT" dirty="0"/>
              <a:t>, a </a:t>
            </a:r>
            <a:r>
              <a:rPr lang="en-US" altLang="en-PT" dirty="0" err="1"/>
              <a:t>vida</a:t>
            </a:r>
            <a:r>
              <a:rPr lang="en-US" altLang="en-PT" dirty="0"/>
              <a:t> dos </a:t>
            </a:r>
            <a:r>
              <a:rPr lang="en-US" altLang="en-PT" dirty="0" err="1"/>
              <a:t>quase</a:t>
            </a:r>
            <a:r>
              <a:rPr lang="en-US" altLang="en-PT" dirty="0"/>
              <a:t> 8 </a:t>
            </a:r>
            <a:r>
              <a:rPr lang="en-US" altLang="en-PT" dirty="0" err="1"/>
              <a:t>bili</a:t>
            </a:r>
            <a:r>
              <a:rPr lang="en-US" altLang="ja-JP" dirty="0" err="1"/>
              <a:t>ões</a:t>
            </a:r>
            <a:r>
              <a:rPr lang="en-US" altLang="ja-JP" dirty="0"/>
              <a:t> de </a:t>
            </a:r>
            <a:r>
              <a:rPr lang="en-US" altLang="ja-JP" dirty="0" err="1"/>
              <a:t>pessoas</a:t>
            </a:r>
            <a:r>
              <a:rPr lang="en-US" altLang="ja-JP" dirty="0"/>
              <a:t> </a:t>
            </a:r>
            <a:r>
              <a:rPr lang="en-US" altLang="ja-JP" dirty="0" err="1"/>
              <a:t>poderia</a:t>
            </a:r>
            <a:r>
              <a:rPr lang="en-US" altLang="ja-JP" dirty="0"/>
              <a:t> ser </a:t>
            </a:r>
            <a:r>
              <a:rPr lang="en-US" altLang="ja-JP" dirty="0" err="1"/>
              <a:t>melhor</a:t>
            </a:r>
            <a:r>
              <a:rPr lang="en-US" altLang="ja-JP" dirty="0"/>
              <a:t> </a:t>
            </a:r>
            <a:r>
              <a:rPr lang="en-US" altLang="ja-JP" dirty="0" err="1"/>
              <a:t>sem</a:t>
            </a:r>
            <a:r>
              <a:rPr lang="en-US" altLang="ja-JP" dirty="0"/>
              <a:t>:</a:t>
            </a:r>
          </a:p>
          <a:p>
            <a:pPr lvl="1">
              <a:spcBef>
                <a:spcPct val="50000"/>
              </a:spcBef>
              <a:buFont typeface="Wingdings" pitchFamily="2" charset="2"/>
              <a:buChar char="ü"/>
            </a:pPr>
            <a:r>
              <a:rPr lang="en-US" altLang="ja-JP" dirty="0"/>
              <a:t> </a:t>
            </a:r>
            <a:r>
              <a:rPr lang="en-US" altLang="ja-JP" sz="1600" dirty="0" err="1"/>
              <a:t>Computadores</a:t>
            </a:r>
            <a:endParaRPr lang="en-US" altLang="ja-JP" sz="1600" dirty="0"/>
          </a:p>
          <a:p>
            <a:pPr lvl="1">
              <a:spcBef>
                <a:spcPct val="50000"/>
              </a:spcBef>
              <a:buFont typeface="Wingdings" pitchFamily="2" charset="2"/>
              <a:buChar char="ü"/>
            </a:pPr>
            <a:r>
              <a:rPr lang="en-US" altLang="ja-JP" sz="1600" dirty="0"/>
              <a:t>  600 </a:t>
            </a:r>
            <a:r>
              <a:rPr lang="en-US" altLang="ja-JP" sz="1600" dirty="0" err="1"/>
              <a:t>canais</a:t>
            </a:r>
            <a:r>
              <a:rPr lang="en-US" altLang="ja-JP" sz="1600" dirty="0"/>
              <a:t> de </a:t>
            </a:r>
            <a:r>
              <a:rPr lang="en-US" altLang="ja-JP" sz="1600" dirty="0" err="1"/>
              <a:t>televisão</a:t>
            </a:r>
            <a:endParaRPr lang="en-US" altLang="ja-JP" sz="1600" dirty="0"/>
          </a:p>
          <a:p>
            <a:pPr lvl="1">
              <a:spcBef>
                <a:spcPct val="50000"/>
              </a:spcBef>
              <a:buFont typeface="Wingdings" pitchFamily="2" charset="2"/>
              <a:buChar char="ü"/>
            </a:pPr>
            <a:r>
              <a:rPr lang="en-US" altLang="ja-JP" sz="1600" dirty="0"/>
              <a:t>  </a:t>
            </a:r>
            <a:r>
              <a:rPr lang="en-US" altLang="ja-JP" sz="1600" dirty="0" err="1"/>
              <a:t>Reactores</a:t>
            </a:r>
            <a:r>
              <a:rPr lang="en-US" altLang="ja-JP" sz="1600" dirty="0"/>
              <a:t> </a:t>
            </a:r>
            <a:r>
              <a:rPr lang="en-US" altLang="ja-JP" sz="1600" dirty="0" err="1"/>
              <a:t>nucleares</a:t>
            </a:r>
            <a:endParaRPr lang="en-US" altLang="ja-JP" sz="1600" dirty="0"/>
          </a:p>
          <a:p>
            <a:pPr lvl="1">
              <a:spcBef>
                <a:spcPct val="50000"/>
              </a:spcBef>
              <a:buFont typeface="Wingdings" pitchFamily="2" charset="2"/>
              <a:buChar char="ü"/>
            </a:pPr>
            <a:r>
              <a:rPr lang="en-US" altLang="ja-JP" sz="1600" dirty="0"/>
              <a:t>  </a:t>
            </a:r>
            <a:r>
              <a:rPr lang="en-US" altLang="ja-JP" sz="1600" dirty="0" err="1"/>
              <a:t>Vai-vem</a:t>
            </a:r>
            <a:r>
              <a:rPr lang="en-US" altLang="ja-JP" sz="1600" dirty="0"/>
              <a:t> </a:t>
            </a:r>
            <a:r>
              <a:rPr lang="en-US" altLang="ja-JP" sz="1600" dirty="0" err="1"/>
              <a:t>espaciais</a:t>
            </a:r>
            <a:endParaRPr lang="en-US" altLang="ja-JP" sz="1600" dirty="0"/>
          </a:p>
          <a:p>
            <a:pPr lvl="1">
              <a:spcBef>
                <a:spcPct val="50000"/>
              </a:spcBef>
              <a:buFont typeface="Wingdings" pitchFamily="2" charset="2"/>
              <a:buChar char="ü"/>
            </a:pPr>
            <a:r>
              <a:rPr lang="en-US" altLang="ja-JP" sz="1600" dirty="0"/>
              <a:t>  Redes </a:t>
            </a:r>
            <a:r>
              <a:rPr lang="en-US" altLang="ja-JP" sz="1600" dirty="0" err="1"/>
              <a:t>sociais</a:t>
            </a:r>
            <a:endParaRPr lang="en-US" altLang="ja-JP" dirty="0"/>
          </a:p>
          <a:p>
            <a:pPr>
              <a:spcBef>
                <a:spcPct val="50000"/>
              </a:spcBef>
            </a:pPr>
            <a:endParaRPr lang="en-US" altLang="en-PT" dirty="0"/>
          </a:p>
        </p:txBody>
      </p:sp>
      <p:pic>
        <p:nvPicPr>
          <p:cNvPr id="22534" name="Picture 9" descr="WK LOGO Nutriplanta-09.png">
            <a:extLst>
              <a:ext uri="{FF2B5EF4-FFF2-40B4-BE49-F238E27FC236}">
                <a16:creationId xmlns:a16="http://schemas.microsoft.com/office/drawing/2014/main" id="{AC7DF4C8-1369-854C-836F-5181225887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78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a:extLst>
              <a:ext uri="{FF2B5EF4-FFF2-40B4-BE49-F238E27FC236}">
                <a16:creationId xmlns:a16="http://schemas.microsoft.com/office/drawing/2014/main" id="{54F2F770-5C63-024F-8A15-827744AA32F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6</a:t>
            </a:fld>
            <a:endParaRPr lang="en-US" altLang="en-PT" sz="1400"/>
          </a:p>
        </p:txBody>
      </p:sp>
      <p:pic>
        <p:nvPicPr>
          <p:cNvPr id="24579" name="Picture 2" descr="1">
            <a:extLst>
              <a:ext uri="{FF2B5EF4-FFF2-40B4-BE49-F238E27FC236}">
                <a16:creationId xmlns:a16="http://schemas.microsoft.com/office/drawing/2014/main" id="{A4FB5D65-D598-464E-9756-5F7E9584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063" y="1295400"/>
            <a:ext cx="5976937"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5">
            <a:extLst>
              <a:ext uri="{FF2B5EF4-FFF2-40B4-BE49-F238E27FC236}">
                <a16:creationId xmlns:a16="http://schemas.microsoft.com/office/drawing/2014/main" id="{312C9983-3330-114B-BC59-0FA6350F6174}"/>
              </a:ext>
            </a:extLst>
          </p:cNvPr>
          <p:cNvSpPr txBox="1">
            <a:spLocks noChangeArrowheads="1"/>
          </p:cNvSpPr>
          <p:nvPr/>
        </p:nvSpPr>
        <p:spPr bwMode="auto">
          <a:xfrm>
            <a:off x="228600" y="1752600"/>
            <a:ext cx="3276600" cy="286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PT" dirty="0"/>
              <a:t>Mas a </a:t>
            </a:r>
            <a:r>
              <a:rPr lang="en-US" altLang="en-PT" dirty="0" err="1"/>
              <a:t>explos</a:t>
            </a:r>
            <a:r>
              <a:rPr lang="en-US" altLang="ja-JP" dirty="0" err="1"/>
              <a:t>ão</a:t>
            </a:r>
            <a:r>
              <a:rPr lang="en-US" altLang="ja-JP" dirty="0"/>
              <a:t> </a:t>
            </a:r>
            <a:r>
              <a:rPr lang="en-US" altLang="ja-JP" dirty="0" err="1"/>
              <a:t>demográfica</a:t>
            </a:r>
            <a:r>
              <a:rPr lang="en-US" altLang="ja-JP" dirty="0"/>
              <a:t> do </a:t>
            </a:r>
            <a:r>
              <a:rPr lang="en-US" altLang="ja-JP" dirty="0" err="1"/>
              <a:t>século</a:t>
            </a:r>
            <a:r>
              <a:rPr lang="en-US" altLang="ja-JP" dirty="0"/>
              <a:t> XX e XXI </a:t>
            </a:r>
            <a:r>
              <a:rPr lang="en-US" altLang="ja-JP" dirty="0" err="1"/>
              <a:t>não</a:t>
            </a:r>
            <a:r>
              <a:rPr lang="en-US" altLang="ja-JP" dirty="0"/>
              <a:t> </a:t>
            </a:r>
            <a:r>
              <a:rPr lang="en-US" altLang="ja-JP" dirty="0" err="1"/>
              <a:t>seria</a:t>
            </a:r>
            <a:r>
              <a:rPr lang="en-US" altLang="ja-JP" dirty="0"/>
              <a:t> </a:t>
            </a:r>
            <a:r>
              <a:rPr lang="en-US" altLang="ja-JP" dirty="0" err="1"/>
              <a:t>possível</a:t>
            </a:r>
            <a:r>
              <a:rPr lang="en-US" altLang="ja-JP" dirty="0"/>
              <a:t> </a:t>
            </a:r>
            <a:r>
              <a:rPr lang="en-US" altLang="ja-JP" dirty="0" err="1"/>
              <a:t>sem</a:t>
            </a:r>
            <a:r>
              <a:rPr lang="en-US" altLang="ja-JP" dirty="0"/>
              <a:t> a </a:t>
            </a:r>
            <a:r>
              <a:rPr lang="en-US" altLang="ja-JP" dirty="0" err="1"/>
              <a:t>descoberta</a:t>
            </a:r>
            <a:r>
              <a:rPr lang="en-US" altLang="ja-JP" dirty="0"/>
              <a:t> da </a:t>
            </a:r>
            <a:r>
              <a:rPr lang="en-US" altLang="ja-JP" dirty="0" err="1"/>
              <a:t>síntese</a:t>
            </a:r>
            <a:r>
              <a:rPr lang="en-US" altLang="ja-JP" dirty="0"/>
              <a:t> </a:t>
            </a:r>
            <a:r>
              <a:rPr lang="en-US" altLang="ja-JP" dirty="0" err="1"/>
              <a:t>química</a:t>
            </a:r>
            <a:r>
              <a:rPr lang="en-US" altLang="ja-JP" dirty="0"/>
              <a:t> da </a:t>
            </a:r>
            <a:r>
              <a:rPr lang="en-US" altLang="ja-JP" dirty="0" err="1"/>
              <a:t>amónia</a:t>
            </a:r>
            <a:endParaRPr lang="en-US" altLang="ja-JP" dirty="0"/>
          </a:p>
          <a:p>
            <a:pPr>
              <a:spcBef>
                <a:spcPct val="50000"/>
              </a:spcBef>
            </a:pPr>
            <a:endParaRPr lang="en-US" altLang="en-PT" dirty="0"/>
          </a:p>
        </p:txBody>
      </p:sp>
      <p:sp>
        <p:nvSpPr>
          <p:cNvPr id="58374" name="AutoShape 6">
            <a:extLst>
              <a:ext uri="{FF2B5EF4-FFF2-40B4-BE49-F238E27FC236}">
                <a16:creationId xmlns:a16="http://schemas.microsoft.com/office/drawing/2014/main" id="{363CCD9E-0D5C-3D4A-B6F2-A516C0A642FD}"/>
              </a:ext>
            </a:extLst>
          </p:cNvPr>
          <p:cNvSpPr>
            <a:spLocks noChangeArrowheads="1"/>
          </p:cNvSpPr>
          <p:nvPr/>
        </p:nvSpPr>
        <p:spPr bwMode="auto">
          <a:xfrm rot="-649614">
            <a:off x="2640013" y="3798888"/>
            <a:ext cx="527685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bg1"/>
              </a:gs>
              <a:gs pos="100000">
                <a:schemeClr val="accent1"/>
              </a:gs>
            </a:gsLst>
            <a:lin ang="0" scaled="1"/>
          </a:gra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PT"/>
              <a:t>Fertilizaç</a:t>
            </a:r>
            <a:r>
              <a:rPr lang="en-US" altLang="ja-JP"/>
              <a:t>ão</a:t>
            </a:r>
            <a:endParaRPr lang="en-US" altLang="en-PT"/>
          </a:p>
        </p:txBody>
      </p:sp>
      <p:pic>
        <p:nvPicPr>
          <p:cNvPr id="24583" name="Picture 10" descr="WK LOGO Nutriplanta-09.png">
            <a:extLst>
              <a:ext uri="{FF2B5EF4-FFF2-40B4-BE49-F238E27FC236}">
                <a16:creationId xmlns:a16="http://schemas.microsoft.com/office/drawing/2014/main" id="{98FC89FD-4391-2D4B-BFDB-7C1E1B93E6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00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726682" y="5721351"/>
            <a:ext cx="1380506" cy="307777"/>
          </a:xfrm>
          <a:prstGeom prst="rect">
            <a:avLst/>
          </a:prstGeom>
          <a:noFill/>
        </p:spPr>
        <p:txBody>
          <a:bodyPr wrap="none" rtlCol="0">
            <a:spAutoFit/>
          </a:bodyPr>
          <a:lstStyle/>
          <a:p>
            <a:r>
              <a:rPr lang="en-GB" sz="1400" dirty="0">
                <a:solidFill>
                  <a:schemeClr val="bg1"/>
                </a:solidFill>
              </a:rPr>
              <a:t>Building blocks</a:t>
            </a:r>
          </a:p>
        </p:txBody>
      </p:sp>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7</a:t>
            </a:fld>
            <a:endParaRPr lang="en-US" altLang="en-PT" sz="1400"/>
          </a:p>
        </p:txBody>
      </p:sp>
      <p:pic>
        <p:nvPicPr>
          <p:cNvPr id="3" name="Picture 2">
            <a:extLst>
              <a:ext uri="{FF2B5EF4-FFF2-40B4-BE49-F238E27FC236}">
                <a16:creationId xmlns:a16="http://schemas.microsoft.com/office/drawing/2014/main" id="{5A6EE8D7-411B-1343-9C39-8F0A8FC04653}"/>
              </a:ext>
            </a:extLst>
          </p:cNvPr>
          <p:cNvPicPr>
            <a:picLocks noChangeAspect="1"/>
          </p:cNvPicPr>
          <p:nvPr/>
        </p:nvPicPr>
        <p:blipFill rotWithShape="1">
          <a:blip r:embed="rId3"/>
          <a:srcRect l="23799" r="18184"/>
          <a:stretch/>
        </p:blipFill>
        <p:spPr>
          <a:xfrm>
            <a:off x="1115616" y="36923"/>
            <a:ext cx="6840760" cy="6632437"/>
          </a:xfrm>
          <a:prstGeom prst="rect">
            <a:avLst/>
          </a:prstGeom>
        </p:spPr>
      </p:pic>
      <p:sp>
        <p:nvSpPr>
          <p:cNvPr id="5" name="TextBox 4">
            <a:extLst>
              <a:ext uri="{FF2B5EF4-FFF2-40B4-BE49-F238E27FC236}">
                <a16:creationId xmlns:a16="http://schemas.microsoft.com/office/drawing/2014/main" id="{12E66029-A546-F04A-9C72-D93EFB81377D}"/>
              </a:ext>
            </a:extLst>
          </p:cNvPr>
          <p:cNvSpPr txBox="1"/>
          <p:nvPr/>
        </p:nvSpPr>
        <p:spPr>
          <a:xfrm>
            <a:off x="3203848" y="6505599"/>
            <a:ext cx="2730235" cy="307777"/>
          </a:xfrm>
          <a:prstGeom prst="rect">
            <a:avLst/>
          </a:prstGeom>
          <a:noFill/>
        </p:spPr>
        <p:txBody>
          <a:bodyPr wrap="none" rtlCol="0">
            <a:spAutoFit/>
          </a:bodyPr>
          <a:lstStyle/>
          <a:p>
            <a:r>
              <a:rPr lang="en-PT" sz="1400" dirty="0"/>
              <a:t>Martins-Loução et al. submetido</a:t>
            </a:r>
          </a:p>
        </p:txBody>
      </p:sp>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632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9-06-26 at 11.00.1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90442" y="1604720"/>
            <a:ext cx="2075469" cy="1478916"/>
          </a:xfrm>
          <a:prstGeom prst="rect">
            <a:avLst/>
          </a:prstGeom>
        </p:spPr>
      </p:pic>
      <p:grpSp>
        <p:nvGrpSpPr>
          <p:cNvPr id="22" name="Group 21"/>
          <p:cNvGrpSpPr/>
          <p:nvPr/>
        </p:nvGrpSpPr>
        <p:grpSpPr>
          <a:xfrm>
            <a:off x="209214" y="1604721"/>
            <a:ext cx="1111186" cy="1609621"/>
            <a:chOff x="111760" y="1670193"/>
            <a:chExt cx="1544321" cy="2209277"/>
          </a:xfrm>
        </p:grpSpPr>
        <p:pic>
          <p:nvPicPr>
            <p:cNvPr id="21" name="Picture 20" descr="Screen Shot 2019-06-26 at 11.22.27.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201828" y="1670193"/>
              <a:ext cx="1278949" cy="1756799"/>
            </a:xfrm>
            <a:prstGeom prst="rect">
              <a:avLst/>
            </a:prstGeom>
          </p:spPr>
        </p:pic>
        <p:sp>
          <p:nvSpPr>
            <p:cNvPr id="19" name="TextBox 18"/>
            <p:cNvSpPr txBox="1"/>
            <p:nvPr/>
          </p:nvSpPr>
          <p:spPr>
            <a:xfrm>
              <a:off x="111760" y="2738889"/>
              <a:ext cx="1544321" cy="1140581"/>
            </a:xfrm>
            <a:prstGeom prst="rect">
              <a:avLst/>
            </a:prstGeom>
            <a:solidFill>
              <a:srgbClr val="FFFFFF"/>
            </a:solidFill>
          </p:spPr>
          <p:txBody>
            <a:bodyPr wrap="square" rtlCol="0">
              <a:spAutoFit/>
            </a:bodyPr>
            <a:lstStyle/>
            <a:p>
              <a:pPr algn="ctr"/>
              <a:endParaRPr lang="en-GB" sz="800" dirty="0"/>
            </a:p>
            <a:p>
              <a:pPr algn="ctr"/>
              <a:r>
                <a:rPr lang="en-GB" sz="800" dirty="0"/>
                <a:t>Roots absorb </a:t>
              </a:r>
              <a:r>
                <a:rPr lang="en-GB" sz="800" b="1" dirty="0"/>
                <a:t>humus</a:t>
              </a:r>
              <a:r>
                <a:rPr lang="en-GB" sz="800" dirty="0"/>
                <a:t> and transform it into plant substance (384-322 BC)</a:t>
              </a:r>
            </a:p>
          </p:txBody>
        </p:sp>
      </p:grpSp>
      <p:pic>
        <p:nvPicPr>
          <p:cNvPr id="24" name="Picture 23" descr="Screen Shot 2019-06-26 at 11.28.15.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2749" y="3753447"/>
            <a:ext cx="886753" cy="1193588"/>
          </a:xfrm>
          <a:prstGeom prst="rect">
            <a:avLst/>
          </a:prstGeom>
        </p:spPr>
      </p:pic>
      <p:grpSp>
        <p:nvGrpSpPr>
          <p:cNvPr id="32" name="Group 31"/>
          <p:cNvGrpSpPr/>
          <p:nvPr/>
        </p:nvGrpSpPr>
        <p:grpSpPr>
          <a:xfrm>
            <a:off x="2857233" y="3460563"/>
            <a:ext cx="1912495" cy="2293521"/>
            <a:chOff x="4549264" y="1231204"/>
            <a:chExt cx="2504294" cy="2629530"/>
          </a:xfrm>
        </p:grpSpPr>
        <p:grpSp>
          <p:nvGrpSpPr>
            <p:cNvPr id="17" name="Group 16"/>
            <p:cNvGrpSpPr/>
            <p:nvPr/>
          </p:nvGrpSpPr>
          <p:grpSpPr>
            <a:xfrm>
              <a:off x="4549264" y="1231204"/>
              <a:ext cx="2504294" cy="2629530"/>
              <a:chOff x="3860799" y="573769"/>
              <a:chExt cx="4262234" cy="4130309"/>
            </a:xfrm>
          </p:grpSpPr>
          <p:pic>
            <p:nvPicPr>
              <p:cNvPr id="14" name="Picture 2" descr="JustusvonLiebi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860799" y="573769"/>
                <a:ext cx="3505201" cy="4130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Box 8"/>
              <p:cNvSpPr txBox="1">
                <a:spLocks noChangeArrowheads="1"/>
              </p:cNvSpPr>
              <p:nvPr/>
            </p:nvSpPr>
            <p:spPr bwMode="auto">
              <a:xfrm>
                <a:off x="5482010" y="4034265"/>
                <a:ext cx="2641023" cy="60968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800" dirty="0"/>
                  <a:t>Justus von </a:t>
                </a:r>
                <a:r>
                  <a:rPr lang="en-US" sz="800" dirty="0" err="1"/>
                  <a:t>Leibig</a:t>
                </a:r>
                <a:r>
                  <a:rPr lang="en-US" sz="800" dirty="0"/>
                  <a:t> (1844)</a:t>
                </a:r>
              </a:p>
            </p:txBody>
          </p:sp>
        </p:grpSp>
        <p:sp>
          <p:nvSpPr>
            <p:cNvPr id="30" name="Rectangle 29"/>
            <p:cNvSpPr/>
            <p:nvPr/>
          </p:nvSpPr>
          <p:spPr>
            <a:xfrm>
              <a:off x="5870065" y="1658162"/>
              <a:ext cx="833120" cy="91220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p:cNvSpPr/>
            <p:nvPr/>
          </p:nvSpPr>
          <p:spPr>
            <a:xfrm>
              <a:off x="5871308" y="2872299"/>
              <a:ext cx="833120" cy="4679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9" name="Picture 28" descr="Screen Shot 2019-06-26 at 11.16.34.jpg"/>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856" b="89904" l="0" r="100000"/>
                      </a14:imgEffect>
                    </a14:imgLayer>
                  </a14:imgProps>
                </a:ext>
                <a:ext uri="{28A0092B-C50C-407E-A947-70E740481C1C}">
                  <a14:useLocalDpi xmlns:a14="http://schemas.microsoft.com/office/drawing/2010/main"/>
                </a:ext>
              </a:extLst>
            </a:blip>
            <a:srcRect/>
            <a:stretch/>
          </p:blipFill>
          <p:spPr>
            <a:xfrm>
              <a:off x="5972908" y="1795775"/>
              <a:ext cx="854485" cy="1224280"/>
            </a:xfrm>
            <a:prstGeom prst="rect">
              <a:avLst/>
            </a:prstGeom>
          </p:spPr>
        </p:pic>
      </p:grpSp>
      <p:grpSp>
        <p:nvGrpSpPr>
          <p:cNvPr id="49" name="Group 48"/>
          <p:cNvGrpSpPr/>
          <p:nvPr/>
        </p:nvGrpSpPr>
        <p:grpSpPr>
          <a:xfrm>
            <a:off x="4838655" y="3527363"/>
            <a:ext cx="1328090" cy="1758227"/>
            <a:chOff x="5010626" y="2770216"/>
            <a:chExt cx="1328090" cy="1758227"/>
          </a:xfrm>
        </p:grpSpPr>
        <p:pic>
          <p:nvPicPr>
            <p:cNvPr id="2" name="Picture 1" descr="Screen Shot 2019-06-26 at 11.47.21.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010626" y="2770216"/>
              <a:ext cx="1328090" cy="1393362"/>
            </a:xfrm>
            <a:prstGeom prst="rect">
              <a:avLst/>
            </a:prstGeom>
          </p:spPr>
        </p:pic>
        <p:sp>
          <p:nvSpPr>
            <p:cNvPr id="25" name="TextBox 24"/>
            <p:cNvSpPr txBox="1"/>
            <p:nvPr/>
          </p:nvSpPr>
          <p:spPr>
            <a:xfrm>
              <a:off x="5201014" y="4189889"/>
              <a:ext cx="952505" cy="338554"/>
            </a:xfrm>
            <a:prstGeom prst="rect">
              <a:avLst/>
            </a:prstGeom>
            <a:noFill/>
          </p:spPr>
          <p:txBody>
            <a:bodyPr wrap="none" rtlCol="0">
              <a:spAutoFit/>
            </a:bodyPr>
            <a:lstStyle/>
            <a:p>
              <a:r>
                <a:rPr lang="en-GB" sz="800" dirty="0"/>
                <a:t>Carl Bosch and </a:t>
              </a:r>
            </a:p>
            <a:p>
              <a:r>
                <a:rPr lang="en-GB" sz="800" dirty="0"/>
                <a:t>Fritz Haber 1900</a:t>
              </a:r>
            </a:p>
          </p:txBody>
        </p:sp>
      </p:grpSp>
      <p:pic>
        <p:nvPicPr>
          <p:cNvPr id="26" name="Picture 25" descr="Screen Shot 2019-06-26 at 12.03.49.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956031" y="2408806"/>
            <a:ext cx="1856788" cy="2047943"/>
          </a:xfrm>
          <a:prstGeom prst="ellipse">
            <a:avLst/>
          </a:prstGeom>
        </p:spPr>
      </p:pic>
      <p:sp>
        <p:nvSpPr>
          <p:cNvPr id="37" name="Date Placeholder 3"/>
          <p:cNvSpPr>
            <a:spLocks noGrp="1"/>
          </p:cNvSpPr>
          <p:nvPr>
            <p:ph type="dt" sz="half" idx="10"/>
          </p:nvPr>
        </p:nvSpPr>
        <p:spPr>
          <a:xfrm>
            <a:off x="559867" y="3253322"/>
            <a:ext cx="728952" cy="273844"/>
          </a:xfrm>
        </p:spPr>
        <p:txBody>
          <a:bodyPr/>
          <a:lstStyle/>
          <a:p>
            <a:fld id="{30AAB05B-99D3-E44B-9514-D05D3D9C59FC}" type="datetime5">
              <a:rPr lang="en-US" sz="700">
                <a:solidFill>
                  <a:schemeClr val="bg1">
                    <a:lumMod val="75000"/>
                  </a:schemeClr>
                </a:solidFill>
                <a:latin typeface="Franklin Gothic Book"/>
                <a:cs typeface="Franklin Gothic Book"/>
              </a:rPr>
              <a:pPr/>
              <a:t>22-Mar-22</a:t>
            </a:fld>
            <a:endParaRPr lang="en-US" sz="700" dirty="0">
              <a:solidFill>
                <a:schemeClr val="bg1">
                  <a:lumMod val="75000"/>
                </a:schemeClr>
              </a:solidFill>
              <a:latin typeface="Franklin Gothic Book"/>
              <a:cs typeface="Franklin Gothic Book"/>
            </a:endParaRPr>
          </a:p>
        </p:txBody>
      </p:sp>
      <p:sp>
        <p:nvSpPr>
          <p:cNvPr id="38" name="Slide Number Placeholder 5"/>
          <p:cNvSpPr>
            <a:spLocks noGrp="1"/>
          </p:cNvSpPr>
          <p:nvPr>
            <p:ph type="sldNum" sz="quarter" idx="12"/>
          </p:nvPr>
        </p:nvSpPr>
        <p:spPr>
          <a:xfrm>
            <a:off x="8500370" y="3253322"/>
            <a:ext cx="289097" cy="273844"/>
          </a:xfrm>
        </p:spPr>
        <p:txBody>
          <a:bodyPr/>
          <a:lstStyle/>
          <a:p>
            <a:fld id="{85434939-99B8-7445-8730-D52F2D60EAC0}" type="slidenum">
              <a:rPr lang="en-US" sz="700">
                <a:solidFill>
                  <a:schemeClr val="bg1">
                    <a:lumMod val="75000"/>
                  </a:schemeClr>
                </a:solidFill>
                <a:latin typeface="Franklin Gothic Book"/>
                <a:cs typeface="Franklin Gothic Book"/>
              </a:rPr>
              <a:t>8</a:t>
            </a:fld>
            <a:endParaRPr lang="en-US" sz="700" dirty="0">
              <a:solidFill>
                <a:schemeClr val="bg1">
                  <a:lumMod val="75000"/>
                </a:schemeClr>
              </a:solidFill>
              <a:latin typeface="Franklin Gothic Book"/>
              <a:cs typeface="Franklin Gothic Book"/>
            </a:endParaRPr>
          </a:p>
        </p:txBody>
      </p:sp>
      <p:sp>
        <p:nvSpPr>
          <p:cNvPr id="39" name="TextBox 38"/>
          <p:cNvSpPr txBox="1"/>
          <p:nvPr/>
        </p:nvSpPr>
        <p:spPr>
          <a:xfrm>
            <a:off x="212749" y="4947035"/>
            <a:ext cx="1199927" cy="584776"/>
          </a:xfrm>
          <a:prstGeom prst="rect">
            <a:avLst/>
          </a:prstGeom>
          <a:noFill/>
        </p:spPr>
        <p:txBody>
          <a:bodyPr wrap="square" rtlCol="0">
            <a:spAutoFit/>
          </a:bodyPr>
          <a:lstStyle/>
          <a:p>
            <a:r>
              <a:rPr lang="en-GB" sz="800" dirty="0"/>
              <a:t>Pliny (23-79 AC)</a:t>
            </a:r>
          </a:p>
          <a:p>
            <a:r>
              <a:rPr lang="en-GB" sz="800" dirty="0"/>
              <a:t>Growing a crop of lupines improves next crop</a:t>
            </a:r>
          </a:p>
        </p:txBody>
      </p:sp>
      <p:sp>
        <p:nvSpPr>
          <p:cNvPr id="40" name="Pentagon 39"/>
          <p:cNvSpPr/>
          <p:nvPr/>
        </p:nvSpPr>
        <p:spPr>
          <a:xfrm>
            <a:off x="31548" y="3257177"/>
            <a:ext cx="9129993" cy="241833"/>
          </a:xfrm>
          <a:prstGeom prst="homePlat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TextBox 40"/>
          <p:cNvSpPr txBox="1"/>
          <p:nvPr/>
        </p:nvSpPr>
        <p:spPr>
          <a:xfrm>
            <a:off x="35496" y="3175206"/>
            <a:ext cx="2220480" cy="461665"/>
          </a:xfrm>
          <a:prstGeom prst="rect">
            <a:avLst/>
          </a:prstGeom>
          <a:noFill/>
        </p:spPr>
        <p:txBody>
          <a:bodyPr wrap="none" rtlCol="0">
            <a:spAutoFit/>
          </a:bodyPr>
          <a:lstStyle/>
          <a:p>
            <a:r>
              <a:rPr lang="en-GB" dirty="0">
                <a:solidFill>
                  <a:schemeClr val="accent3">
                    <a:lumMod val="50000"/>
                  </a:schemeClr>
                </a:solidFill>
              </a:rPr>
              <a:t>Organic matter</a:t>
            </a:r>
          </a:p>
        </p:txBody>
      </p:sp>
      <p:sp>
        <p:nvSpPr>
          <p:cNvPr id="42" name="TextBox 41"/>
          <p:cNvSpPr txBox="1"/>
          <p:nvPr/>
        </p:nvSpPr>
        <p:spPr>
          <a:xfrm>
            <a:off x="2255381" y="3157835"/>
            <a:ext cx="993990" cy="461665"/>
          </a:xfrm>
          <a:prstGeom prst="rect">
            <a:avLst/>
          </a:prstGeom>
          <a:noFill/>
        </p:spPr>
        <p:txBody>
          <a:bodyPr wrap="none" rtlCol="0">
            <a:spAutoFit/>
          </a:bodyPr>
          <a:lstStyle/>
          <a:p>
            <a:r>
              <a:rPr lang="en-GB" dirty="0">
                <a:solidFill>
                  <a:schemeClr val="accent3">
                    <a:lumMod val="50000"/>
                  </a:schemeClr>
                </a:solidFill>
              </a:rPr>
              <a:t>Water</a:t>
            </a:r>
          </a:p>
        </p:txBody>
      </p:sp>
      <p:sp>
        <p:nvSpPr>
          <p:cNvPr id="43" name="TextBox 42"/>
          <p:cNvSpPr txBox="1"/>
          <p:nvPr/>
        </p:nvSpPr>
        <p:spPr>
          <a:xfrm>
            <a:off x="3497673" y="3164593"/>
            <a:ext cx="1350050" cy="461665"/>
          </a:xfrm>
          <a:prstGeom prst="rect">
            <a:avLst/>
          </a:prstGeom>
          <a:noFill/>
        </p:spPr>
        <p:txBody>
          <a:bodyPr wrap="none" rtlCol="0">
            <a:spAutoFit/>
          </a:bodyPr>
          <a:lstStyle/>
          <a:p>
            <a:r>
              <a:rPr lang="en-GB" dirty="0">
                <a:solidFill>
                  <a:schemeClr val="accent3">
                    <a:lumMod val="50000"/>
                  </a:schemeClr>
                </a:solidFill>
              </a:rPr>
              <a:t>Minerals</a:t>
            </a:r>
          </a:p>
        </p:txBody>
      </p:sp>
      <p:sp>
        <p:nvSpPr>
          <p:cNvPr id="44" name="TextBox 43"/>
          <p:cNvSpPr txBox="1"/>
          <p:nvPr/>
        </p:nvSpPr>
        <p:spPr>
          <a:xfrm>
            <a:off x="5201014" y="3186841"/>
            <a:ext cx="612668" cy="461665"/>
          </a:xfrm>
          <a:prstGeom prst="rect">
            <a:avLst/>
          </a:prstGeom>
          <a:noFill/>
        </p:spPr>
        <p:txBody>
          <a:bodyPr wrap="none" rtlCol="0">
            <a:spAutoFit/>
          </a:bodyPr>
          <a:lstStyle/>
          <a:p>
            <a:r>
              <a:rPr lang="en-GB" dirty="0">
                <a:solidFill>
                  <a:schemeClr val="accent3">
                    <a:lumMod val="50000"/>
                  </a:schemeClr>
                </a:solidFill>
              </a:rPr>
              <a:t>(N)</a:t>
            </a:r>
          </a:p>
        </p:txBody>
      </p:sp>
      <p:sp>
        <p:nvSpPr>
          <p:cNvPr id="46" name="TextBox 45"/>
          <p:cNvSpPr txBox="1"/>
          <p:nvPr/>
        </p:nvSpPr>
        <p:spPr>
          <a:xfrm>
            <a:off x="3029953" y="3490166"/>
            <a:ext cx="2241319" cy="461665"/>
          </a:xfrm>
          <a:prstGeom prst="rect">
            <a:avLst/>
          </a:prstGeom>
          <a:noFill/>
        </p:spPr>
        <p:txBody>
          <a:bodyPr wrap="none" rtlCol="0">
            <a:spAutoFit/>
          </a:bodyPr>
          <a:lstStyle/>
          <a:p>
            <a:r>
              <a:rPr lang="en-GB" dirty="0">
                <a:solidFill>
                  <a:schemeClr val="bg1"/>
                </a:solidFill>
              </a:rPr>
              <a:t>Building blocks</a:t>
            </a:r>
          </a:p>
        </p:txBody>
      </p:sp>
      <p:sp>
        <p:nvSpPr>
          <p:cNvPr id="28" name="TextBox 27"/>
          <p:cNvSpPr txBox="1"/>
          <p:nvPr/>
        </p:nvSpPr>
        <p:spPr>
          <a:xfrm>
            <a:off x="6876256" y="3140968"/>
            <a:ext cx="2048959" cy="461665"/>
          </a:xfrm>
          <a:prstGeom prst="rect">
            <a:avLst/>
          </a:prstGeom>
          <a:noFill/>
        </p:spPr>
        <p:txBody>
          <a:bodyPr wrap="none" rtlCol="0">
            <a:spAutoFit/>
          </a:bodyPr>
          <a:lstStyle/>
          <a:p>
            <a:r>
              <a:rPr lang="en-GB" b="1" dirty="0" err="1"/>
              <a:t>Biofertilizers</a:t>
            </a:r>
            <a:endParaRPr lang="en-GB" b="1" dirty="0"/>
          </a:p>
        </p:txBody>
      </p:sp>
      <p:sp>
        <p:nvSpPr>
          <p:cNvPr id="20" name="TextBox 19"/>
          <p:cNvSpPr txBox="1"/>
          <p:nvPr/>
        </p:nvSpPr>
        <p:spPr>
          <a:xfrm>
            <a:off x="2726682" y="5721351"/>
            <a:ext cx="1380506" cy="307777"/>
          </a:xfrm>
          <a:prstGeom prst="rect">
            <a:avLst/>
          </a:prstGeom>
          <a:noFill/>
        </p:spPr>
        <p:txBody>
          <a:bodyPr wrap="none" rtlCol="0">
            <a:spAutoFit/>
          </a:bodyPr>
          <a:lstStyle/>
          <a:p>
            <a:r>
              <a:rPr lang="en-GB" sz="1400" dirty="0">
                <a:solidFill>
                  <a:schemeClr val="bg1"/>
                </a:solidFill>
              </a:rPr>
              <a:t>Building blocks</a:t>
            </a:r>
          </a:p>
        </p:txBody>
      </p:sp>
      <p:sp>
        <p:nvSpPr>
          <p:cNvPr id="23" name="TextBox 22"/>
          <p:cNvSpPr txBox="1"/>
          <p:nvPr/>
        </p:nvSpPr>
        <p:spPr>
          <a:xfrm>
            <a:off x="7063005" y="4671028"/>
            <a:ext cx="1675459" cy="461665"/>
          </a:xfrm>
          <a:prstGeom prst="rect">
            <a:avLst/>
          </a:prstGeom>
          <a:noFill/>
        </p:spPr>
        <p:txBody>
          <a:bodyPr wrap="none" rtlCol="0">
            <a:spAutoFit/>
          </a:bodyPr>
          <a:lstStyle/>
          <a:p>
            <a:r>
              <a:rPr lang="en-GB" dirty="0">
                <a:solidFill>
                  <a:srgbClr val="4FF328"/>
                </a:solidFill>
              </a:rPr>
              <a:t>Regulators</a:t>
            </a:r>
          </a:p>
        </p:txBody>
      </p:sp>
      <p:grpSp>
        <p:nvGrpSpPr>
          <p:cNvPr id="45" name="Group 44"/>
          <p:cNvGrpSpPr/>
          <p:nvPr/>
        </p:nvGrpSpPr>
        <p:grpSpPr>
          <a:xfrm>
            <a:off x="4616908" y="1859690"/>
            <a:ext cx="1768445" cy="1298144"/>
            <a:chOff x="4502152" y="935837"/>
            <a:chExt cx="1768445" cy="1298144"/>
          </a:xfrm>
        </p:grpSpPr>
        <p:sp>
          <p:nvSpPr>
            <p:cNvPr id="35" name="TextBox 34"/>
            <p:cNvSpPr txBox="1"/>
            <p:nvPr/>
          </p:nvSpPr>
          <p:spPr>
            <a:xfrm>
              <a:off x="4704143" y="2018537"/>
              <a:ext cx="1566454" cy="215444"/>
            </a:xfrm>
            <a:prstGeom prst="rect">
              <a:avLst/>
            </a:prstGeom>
            <a:noFill/>
          </p:spPr>
          <p:txBody>
            <a:bodyPr wrap="none" rtlCol="0">
              <a:spAutoFit/>
            </a:bodyPr>
            <a:lstStyle/>
            <a:p>
              <a:r>
                <a:rPr lang="en-GB" sz="800" dirty="0"/>
                <a:t>1888 </a:t>
              </a:r>
              <a:r>
                <a:rPr lang="mr-IN" sz="800" dirty="0"/>
                <a:t>–</a:t>
              </a:r>
              <a:r>
                <a:rPr lang="en-GB" sz="800" dirty="0"/>
                <a:t> </a:t>
              </a:r>
              <a:r>
                <a:rPr lang="en-GB" sz="800" dirty="0" err="1"/>
                <a:t>Hellriegel</a:t>
              </a:r>
              <a:r>
                <a:rPr lang="en-GB" sz="800" dirty="0"/>
                <a:t> and </a:t>
              </a:r>
              <a:r>
                <a:rPr lang="en-GB" sz="800" dirty="0" err="1"/>
                <a:t>Wilfarth</a:t>
              </a:r>
              <a:r>
                <a:rPr lang="en-GB" sz="800" dirty="0"/>
                <a:t> </a:t>
              </a:r>
            </a:p>
          </p:txBody>
        </p:sp>
        <p:grpSp>
          <p:nvGrpSpPr>
            <p:cNvPr id="34" name="Group 33"/>
            <p:cNvGrpSpPr/>
            <p:nvPr/>
          </p:nvGrpSpPr>
          <p:grpSpPr>
            <a:xfrm>
              <a:off x="4502152" y="935837"/>
              <a:ext cx="1686560" cy="1091589"/>
              <a:chOff x="4236720" y="935838"/>
              <a:chExt cx="1554382" cy="903122"/>
            </a:xfrm>
          </p:grpSpPr>
          <p:pic>
            <p:nvPicPr>
              <p:cNvPr id="33" name="Picture 32" descr="Screen Shot 2019-06-26 at 11.34.08.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010626" y="935838"/>
                <a:ext cx="780476" cy="903122"/>
              </a:xfrm>
              <a:prstGeom prst="rect">
                <a:avLst/>
              </a:prstGeom>
            </p:spPr>
          </p:pic>
          <p:pic>
            <p:nvPicPr>
              <p:cNvPr id="47" name="Picture 46" descr="Screen Shot 2019-06-26 at 11.34.08.jp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236720" y="935838"/>
                <a:ext cx="773906" cy="903122"/>
              </a:xfrm>
              <a:prstGeom prst="rect">
                <a:avLst/>
              </a:prstGeom>
            </p:spPr>
          </p:pic>
        </p:grpSp>
      </p:grpSp>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8</a:t>
            </a:fld>
            <a:endParaRPr lang="en-US" altLang="en-PT" sz="1400"/>
          </a:p>
        </p:txBody>
      </p:sp>
    </p:spTree>
    <p:extLst>
      <p:ext uri="{BB962C8B-B14F-4D97-AF65-F5344CB8AC3E}">
        <p14:creationId xmlns:p14="http://schemas.microsoft.com/office/powerpoint/2010/main" val="626185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ED0A9A8-556E-5340-82B1-62BF9F8512FB}"/>
              </a:ext>
            </a:extLst>
          </p:cNvPr>
          <p:cNvSpPr txBox="1"/>
          <p:nvPr/>
        </p:nvSpPr>
        <p:spPr>
          <a:xfrm>
            <a:off x="1970314" y="2656114"/>
            <a:ext cx="184731" cy="461665"/>
          </a:xfrm>
          <a:prstGeom prst="rect">
            <a:avLst/>
          </a:prstGeom>
          <a:noFill/>
        </p:spPr>
        <p:txBody>
          <a:bodyPr wrap="none" rtlCol="0">
            <a:spAutoFit/>
          </a:bodyPr>
          <a:lstStyle/>
          <a:p>
            <a:endParaRPr lang="en-PT" dirty="0"/>
          </a:p>
        </p:txBody>
      </p:sp>
      <p:sp>
        <p:nvSpPr>
          <p:cNvPr id="6" name="Rectangle 5">
            <a:extLst>
              <a:ext uri="{FF2B5EF4-FFF2-40B4-BE49-F238E27FC236}">
                <a16:creationId xmlns:a16="http://schemas.microsoft.com/office/drawing/2014/main" id="{1BDA7CEE-EB94-9F4D-9B28-8B962FF4A4C5}"/>
              </a:ext>
            </a:extLst>
          </p:cNvPr>
          <p:cNvSpPr/>
          <p:nvPr/>
        </p:nvSpPr>
        <p:spPr>
          <a:xfrm>
            <a:off x="539552" y="1740872"/>
            <a:ext cx="8064896" cy="3416320"/>
          </a:xfrm>
          <a:prstGeom prst="rect">
            <a:avLst/>
          </a:prstGeom>
        </p:spPr>
        <p:txBody>
          <a:bodyPr wrap="square">
            <a:spAutoFit/>
          </a:bodyPr>
          <a:lstStyle/>
          <a:p>
            <a:r>
              <a:rPr lang="en-GB" dirty="0">
                <a:latin typeface="Arial" panose="020B0604020202020204" pitchFamily="34" charset="0"/>
                <a:cs typeface="Arial" panose="020B0604020202020204" pitchFamily="34" charset="0"/>
              </a:rPr>
              <a:t>Because of the complex nature of plant–soil–atmosphere relationships, studies in the area of mineral nutrition involve:</a:t>
            </a:r>
          </a:p>
          <a:p>
            <a:pPr marL="342900" indent="-342900">
              <a:buFont typeface="Arial" panose="020B0604020202020204" pitchFamily="34" charset="0"/>
              <a:buChar char="•"/>
            </a:pPr>
            <a:r>
              <a:rPr lang="en-GB" dirty="0">
                <a:solidFill>
                  <a:srgbClr val="00B050"/>
                </a:solidFill>
                <a:latin typeface="Arial" panose="020B0604020202020204" pitchFamily="34" charset="0"/>
                <a:cs typeface="Arial" panose="020B0604020202020204" pitchFamily="34" charset="0"/>
              </a:rPr>
              <a:t>atmospheric chemists </a:t>
            </a:r>
          </a:p>
          <a:p>
            <a:pPr marL="342900" indent="-342900">
              <a:buFont typeface="Arial" panose="020B0604020202020204" pitchFamily="34" charset="0"/>
              <a:buChar char="•"/>
            </a:pPr>
            <a:r>
              <a:rPr lang="en-GB" dirty="0">
                <a:solidFill>
                  <a:srgbClr val="00B050"/>
                </a:solidFill>
                <a:latin typeface="Arial" panose="020B0604020202020204" pitchFamily="34" charset="0"/>
                <a:cs typeface="Arial" panose="020B0604020202020204" pitchFamily="34" charset="0"/>
              </a:rPr>
              <a:t>soil scientists </a:t>
            </a:r>
          </a:p>
          <a:p>
            <a:pPr marL="342900" indent="-342900">
              <a:buFont typeface="Arial" panose="020B0604020202020204" pitchFamily="34" charset="0"/>
              <a:buChar char="•"/>
            </a:pPr>
            <a:r>
              <a:rPr lang="en-GB" dirty="0">
                <a:solidFill>
                  <a:srgbClr val="00B050"/>
                </a:solidFill>
                <a:latin typeface="Arial" panose="020B0604020202020204" pitchFamily="34" charset="0"/>
                <a:cs typeface="Arial" panose="020B0604020202020204" pitchFamily="34" charset="0"/>
              </a:rPr>
              <a:t>hydrologists </a:t>
            </a:r>
          </a:p>
          <a:p>
            <a:pPr marL="342900" indent="-342900">
              <a:buFont typeface="Arial" panose="020B0604020202020204" pitchFamily="34" charset="0"/>
              <a:buChar char="•"/>
            </a:pPr>
            <a:r>
              <a:rPr lang="en-GB" dirty="0">
                <a:solidFill>
                  <a:srgbClr val="00B050"/>
                </a:solidFill>
                <a:latin typeface="Arial" panose="020B0604020202020204" pitchFamily="34" charset="0"/>
                <a:cs typeface="Arial" panose="020B0604020202020204" pitchFamily="34" charset="0"/>
              </a:rPr>
              <a:t>microbiologists 	</a:t>
            </a:r>
          </a:p>
          <a:p>
            <a:pPr marL="342900" indent="-342900">
              <a:buFont typeface="Arial" panose="020B0604020202020204" pitchFamily="34" charset="0"/>
              <a:buChar char="•"/>
            </a:pPr>
            <a:r>
              <a:rPr lang="en-GB" dirty="0">
                <a:solidFill>
                  <a:srgbClr val="00B050"/>
                </a:solidFill>
                <a:latin typeface="Arial" panose="020B0604020202020204" pitchFamily="34" charset="0"/>
                <a:cs typeface="Arial" panose="020B0604020202020204" pitchFamily="34" charset="0"/>
              </a:rPr>
              <a:t>ecologists</a:t>
            </a:r>
          </a:p>
          <a:p>
            <a:pPr marL="342900" indent="-342900">
              <a:buFont typeface="Arial" panose="020B0604020202020204" pitchFamily="34" charset="0"/>
              <a:buChar char="•"/>
            </a:pPr>
            <a:r>
              <a:rPr lang="en-GB" dirty="0">
                <a:solidFill>
                  <a:srgbClr val="00B050"/>
                </a:solidFill>
                <a:latin typeface="Arial" panose="020B0604020202020204" pitchFamily="34" charset="0"/>
                <a:cs typeface="Arial" panose="020B0604020202020204" pitchFamily="34" charset="0"/>
              </a:rPr>
              <a:t>plant physiologists </a:t>
            </a:r>
          </a:p>
        </p:txBody>
      </p:sp>
      <p:sp>
        <p:nvSpPr>
          <p:cNvPr id="7" name="Slide Number Placeholder 5">
            <a:extLst>
              <a:ext uri="{FF2B5EF4-FFF2-40B4-BE49-F238E27FC236}">
                <a16:creationId xmlns:a16="http://schemas.microsoft.com/office/drawing/2014/main" id="{40FB1C28-1596-5149-BC9A-3ED3F52FA8B2}"/>
              </a:ext>
            </a:extLst>
          </p:cNvPr>
          <p:cNvSpPr>
            <a:spLocks noGrp="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4BAA2-C999-8649-8839-9EBC6D70EC40}" type="slidenum">
              <a:rPr lang="en-US" altLang="en-PT" sz="1400"/>
              <a:pPr/>
              <a:t>9</a:t>
            </a:fld>
            <a:endParaRPr lang="en-US" altLang="en-PT" sz="1400"/>
          </a:p>
        </p:txBody>
      </p:sp>
    </p:spTree>
    <p:extLst>
      <p:ext uri="{BB962C8B-B14F-4D97-AF65-F5344CB8AC3E}">
        <p14:creationId xmlns:p14="http://schemas.microsoft.com/office/powerpoint/2010/main" val="162886532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12241</TotalTime>
  <Words>1038</Words>
  <Application>Microsoft Macintosh PowerPoint</Application>
  <PresentationFormat>On-screen Show (4:3)</PresentationFormat>
  <Paragraphs>180</Paragraphs>
  <Slides>29</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Meiryo</vt:lpstr>
      <vt:lpstr>Arial</vt:lpstr>
      <vt:lpstr>Franklin Gothic Book</vt:lpstr>
      <vt:lpstr>Palatino</vt:lpstr>
      <vt:lpstr>Times New Roman</vt:lpstr>
      <vt:lpstr>Wingdings</vt:lpstr>
      <vt:lpstr>Blank Presentation</vt:lpstr>
      <vt:lpstr>                Fisiologia Vegetal    Nutrição vegetal</vt:lpstr>
      <vt:lpstr>                Nutrição Vegetal</vt:lpstr>
      <vt:lpstr>                Nutrição Vegetal</vt:lpstr>
      <vt:lpstr>Nutrição Vegetal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Plant Nutrients - amount</vt:lpstr>
      <vt:lpstr>  </vt:lpstr>
      <vt:lpstr>PowerPoint Presentation</vt:lpstr>
      <vt:lpstr>II.  Plant Nutrients - mobility</vt:lpstr>
      <vt:lpstr>PowerPoint Presentation</vt:lpstr>
      <vt:lpstr>Hydroponic culture techniques come in  different flavors</vt:lpstr>
      <vt:lpstr>PowerPoint Presentation</vt:lpstr>
      <vt:lpstr>PowerPoint Presentation</vt:lpstr>
      <vt:lpstr>PowerPoint Presentation</vt:lpstr>
      <vt:lpstr>PowerPoint Presentation</vt:lpstr>
      <vt:lpstr>PowerPoint Presentation</vt:lpstr>
      <vt:lpstr>Justus von Leibig (1844)</vt:lpstr>
      <vt:lpstr>PowerPoint Presentation</vt:lpstr>
      <vt:lpstr>PowerPoint Presentation</vt:lpstr>
      <vt:lpstr>PowerPoint Presentation</vt:lpstr>
      <vt:lpstr>PowerPoint Presentation</vt:lpstr>
      <vt:lpstr>PowerPoint Presentation</vt:lpstr>
      <vt:lpstr>PowerPoint Presentation</vt:lpstr>
    </vt:vector>
  </TitlesOfParts>
  <Company>FCUL-DBV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Nutrição Vegetal</dc:title>
  <dc:creator>Cristina Cruz</dc:creator>
  <cp:lastModifiedBy>Microsoft Office User</cp:lastModifiedBy>
  <cp:revision>150</cp:revision>
  <cp:lastPrinted>2021-04-20T15:46:19Z</cp:lastPrinted>
  <dcterms:created xsi:type="dcterms:W3CDTF">2007-02-25T12:06:13Z</dcterms:created>
  <dcterms:modified xsi:type="dcterms:W3CDTF">2022-03-22T16:11:23Z</dcterms:modified>
</cp:coreProperties>
</file>